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148"/>
  </p:notesMasterIdLst>
  <p:sldIdLst>
    <p:sldId id="256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72" r:id="rId17"/>
    <p:sldId id="266" r:id="rId18"/>
    <p:sldId id="267" r:id="rId19"/>
    <p:sldId id="268" r:id="rId20"/>
    <p:sldId id="269" r:id="rId21"/>
    <p:sldId id="270" r:id="rId22"/>
    <p:sldId id="273" r:id="rId23"/>
    <p:sldId id="271" r:id="rId24"/>
    <p:sldId id="274" r:id="rId25"/>
    <p:sldId id="275" r:id="rId26"/>
    <p:sldId id="276" r:id="rId27"/>
    <p:sldId id="277" r:id="rId28"/>
    <p:sldId id="278" r:id="rId29"/>
    <p:sldId id="279" r:id="rId30"/>
    <p:sldId id="323" r:id="rId31"/>
    <p:sldId id="283" r:id="rId32"/>
    <p:sldId id="284" r:id="rId33"/>
    <p:sldId id="285" r:id="rId34"/>
    <p:sldId id="281" r:id="rId35"/>
    <p:sldId id="327" r:id="rId36"/>
    <p:sldId id="307" r:id="rId37"/>
    <p:sldId id="329" r:id="rId38"/>
    <p:sldId id="287" r:id="rId39"/>
    <p:sldId id="290" r:id="rId40"/>
    <p:sldId id="291" r:id="rId41"/>
    <p:sldId id="294" r:id="rId42"/>
    <p:sldId id="293" r:id="rId43"/>
    <p:sldId id="295" r:id="rId44"/>
    <p:sldId id="298" r:id="rId45"/>
    <p:sldId id="328" r:id="rId46"/>
    <p:sldId id="296" r:id="rId47"/>
    <p:sldId id="297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17" r:id="rId57"/>
    <p:sldId id="308" r:id="rId58"/>
    <p:sldId id="320" r:id="rId59"/>
    <p:sldId id="318" r:id="rId60"/>
    <p:sldId id="312" r:id="rId61"/>
    <p:sldId id="324" r:id="rId62"/>
    <p:sldId id="309" r:id="rId63"/>
    <p:sldId id="313" r:id="rId64"/>
    <p:sldId id="322" r:id="rId65"/>
    <p:sldId id="325" r:id="rId66"/>
    <p:sldId id="316" r:id="rId67"/>
    <p:sldId id="319" r:id="rId68"/>
    <p:sldId id="315" r:id="rId69"/>
    <p:sldId id="310" r:id="rId70"/>
    <p:sldId id="311" r:id="rId71"/>
    <p:sldId id="321" r:id="rId72"/>
    <p:sldId id="326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84" r:id="rId127"/>
    <p:sldId id="385" r:id="rId128"/>
    <p:sldId id="386" r:id="rId129"/>
    <p:sldId id="387" r:id="rId130"/>
    <p:sldId id="388" r:id="rId131"/>
    <p:sldId id="389" r:id="rId132"/>
    <p:sldId id="390" r:id="rId133"/>
    <p:sldId id="391" r:id="rId134"/>
    <p:sldId id="392" r:id="rId135"/>
    <p:sldId id="393" r:id="rId136"/>
    <p:sldId id="394" r:id="rId137"/>
    <p:sldId id="395" r:id="rId138"/>
    <p:sldId id="396" r:id="rId139"/>
    <p:sldId id="397" r:id="rId140"/>
    <p:sldId id="398" r:id="rId141"/>
    <p:sldId id="399" r:id="rId142"/>
    <p:sldId id="400" r:id="rId143"/>
    <p:sldId id="405" r:id="rId144"/>
    <p:sldId id="404" r:id="rId145"/>
    <p:sldId id="402" r:id="rId146"/>
    <p:sldId id="401" r:id="rId14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870" autoAdjust="0"/>
  </p:normalViewPr>
  <p:slideViewPr>
    <p:cSldViewPr snapToGrid="0" snapToObjects="1">
      <p:cViewPr>
        <p:scale>
          <a:sx n="112" d="100"/>
          <a:sy n="112" d="100"/>
        </p:scale>
        <p:origin x="-156" y="13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38" Type="http://schemas.openxmlformats.org/officeDocument/2006/relationships/slide" Target="slides/slide130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slide" Target="slides/slide120.xml"/><Relationship Id="rId144" Type="http://schemas.openxmlformats.org/officeDocument/2006/relationships/slide" Target="slides/slide136.xml"/><Relationship Id="rId14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34" Type="http://schemas.openxmlformats.org/officeDocument/2006/relationships/slide" Target="slides/slide126.xml"/><Relationship Id="rId139" Type="http://schemas.openxmlformats.org/officeDocument/2006/relationships/slide" Target="slides/slide13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50" Type="http://schemas.openxmlformats.org/officeDocument/2006/relationships/viewProps" Target="viewProps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137" Type="http://schemas.openxmlformats.org/officeDocument/2006/relationships/slide" Target="slides/slide12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40" Type="http://schemas.openxmlformats.org/officeDocument/2006/relationships/slide" Target="slides/slide132.xml"/><Relationship Id="rId145" Type="http://schemas.openxmlformats.org/officeDocument/2006/relationships/slide" Target="slides/slide13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30" Type="http://schemas.openxmlformats.org/officeDocument/2006/relationships/slide" Target="slides/slide122.xml"/><Relationship Id="rId135" Type="http://schemas.openxmlformats.org/officeDocument/2006/relationships/slide" Target="slides/slide127.xml"/><Relationship Id="rId143" Type="http://schemas.openxmlformats.org/officeDocument/2006/relationships/slide" Target="slides/slide135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141" Type="http://schemas.openxmlformats.org/officeDocument/2006/relationships/slide" Target="slides/slide133.xml"/><Relationship Id="rId146" Type="http://schemas.openxmlformats.org/officeDocument/2006/relationships/slide" Target="slides/slide13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slide" Target="slides/slide128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52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slide" Target="slides/slide1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slide" Target="slides/slide134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31.wdp"/><Relationship Id="rId1" Type="http://schemas.openxmlformats.org/officeDocument/2006/relationships/image" Target="../media/image19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71EC5E-C6A7-4151-A84F-F4DB02536A5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FA8F2D2-EFDD-4702-8DA8-FC01257CF0BE}">
      <dgm:prSet phldrT="[Texte]" phldr="1"/>
      <dgm:spPr/>
      <dgm:t>
        <a:bodyPr/>
        <a:lstStyle/>
        <a:p>
          <a:endParaRPr lang="fr-FR" dirty="0"/>
        </a:p>
      </dgm:t>
    </dgm:pt>
    <dgm:pt modelId="{DA029091-5754-498A-A461-7DED958A799A}" type="sibTrans" cxnId="{4ADA7A61-E0C0-4246-9D91-5C911794AEDC}">
      <dgm:prSet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C:\Users\Jean-Marc\Desktop\IMGP3168.JPG"/>
        </a:ext>
      </dgm:extLst>
    </dgm:pt>
    <dgm:pt modelId="{03073AE9-34E7-4F19-A34F-5A2366A103AD}" type="parTrans" cxnId="{4ADA7A61-E0C0-4246-9D91-5C911794AEDC}">
      <dgm:prSet/>
      <dgm:spPr/>
      <dgm:t>
        <a:bodyPr/>
        <a:lstStyle/>
        <a:p>
          <a:endParaRPr lang="fr-FR"/>
        </a:p>
      </dgm:t>
    </dgm:pt>
    <dgm:pt modelId="{3725C6D8-4580-4362-A087-48D488F3A562}" type="pres">
      <dgm:prSet presAssocID="{DD71EC5E-C6A7-4151-A84F-F4DB02536A55}" presName="Name0" presStyleCnt="0">
        <dgm:presLayoutVars>
          <dgm:chMax val="7"/>
          <dgm:chPref val="7"/>
          <dgm:dir/>
        </dgm:presLayoutVars>
      </dgm:prSet>
      <dgm:spPr/>
    </dgm:pt>
    <dgm:pt modelId="{AB02D19F-716D-4BA6-8ECF-F68F2353B327}" type="pres">
      <dgm:prSet presAssocID="{DD71EC5E-C6A7-4151-A84F-F4DB02536A55}" presName="Name1" presStyleCnt="0"/>
      <dgm:spPr/>
    </dgm:pt>
    <dgm:pt modelId="{9C0EBEEF-1BA5-4045-BC29-4B84ABB88F0E}" type="pres">
      <dgm:prSet presAssocID="{DA029091-5754-498A-A461-7DED958A799A}" presName="picture_1" presStyleCnt="0"/>
      <dgm:spPr/>
    </dgm:pt>
    <dgm:pt modelId="{6272CFB5-A056-43EC-B6E1-A13DB33B968B}" type="pres">
      <dgm:prSet presAssocID="{DA029091-5754-498A-A461-7DED958A799A}" presName="pictureRepeatNode" presStyleLbl="alignImgPlace1" presStyleIdx="0" presStyleCnt="1" custScaleX="171446" custScaleY="170115" custLinFactNeighborX="-19086" custLinFactNeighborY="-28422"/>
      <dgm:spPr/>
      <dgm:t>
        <a:bodyPr/>
        <a:lstStyle/>
        <a:p>
          <a:endParaRPr lang="fr-FR"/>
        </a:p>
      </dgm:t>
    </dgm:pt>
    <dgm:pt modelId="{33837638-7798-44E0-9FE9-5F8513F58EDC}" type="pres">
      <dgm:prSet presAssocID="{1FA8F2D2-EFDD-4702-8DA8-FC01257CF0BE}" presName="text_1" presStyleLbl="node1" presStyleIdx="0" presStyleCnt="0" custLinFactX="74336" custLinFactY="-130776" custLinFactNeighborX="100000" custLinFactNeighborY="-2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ADA7A61-E0C0-4246-9D91-5C911794AEDC}" srcId="{DD71EC5E-C6A7-4151-A84F-F4DB02536A55}" destId="{1FA8F2D2-EFDD-4702-8DA8-FC01257CF0BE}" srcOrd="0" destOrd="0" parTransId="{03073AE9-34E7-4F19-A34F-5A2366A103AD}" sibTransId="{DA029091-5754-498A-A461-7DED958A799A}"/>
    <dgm:cxn modelId="{EE29B23A-FBF9-4628-A8DC-8AD7ED1AACF5}" type="presOf" srcId="{DA029091-5754-498A-A461-7DED958A799A}" destId="{6272CFB5-A056-43EC-B6E1-A13DB33B968B}" srcOrd="0" destOrd="0" presId="urn:microsoft.com/office/officeart/2008/layout/CircularPictureCallout"/>
    <dgm:cxn modelId="{8ED9FB4E-92DD-44C9-8575-F593A4878D11}" type="presOf" srcId="{1FA8F2D2-EFDD-4702-8DA8-FC01257CF0BE}" destId="{33837638-7798-44E0-9FE9-5F8513F58EDC}" srcOrd="0" destOrd="0" presId="urn:microsoft.com/office/officeart/2008/layout/CircularPictureCallout"/>
    <dgm:cxn modelId="{207B5034-41E6-4487-A9B1-BB25CC97BCEF}" type="presOf" srcId="{DD71EC5E-C6A7-4151-A84F-F4DB02536A55}" destId="{3725C6D8-4580-4362-A087-48D488F3A562}" srcOrd="0" destOrd="0" presId="urn:microsoft.com/office/officeart/2008/layout/CircularPictureCallout"/>
    <dgm:cxn modelId="{EA513BEC-31EE-440A-845A-5C73D36C1A25}" type="presParOf" srcId="{3725C6D8-4580-4362-A087-48D488F3A562}" destId="{AB02D19F-716D-4BA6-8ECF-F68F2353B327}" srcOrd="0" destOrd="0" presId="urn:microsoft.com/office/officeart/2008/layout/CircularPictureCallout"/>
    <dgm:cxn modelId="{2C0E28D6-2455-4730-BD9C-05F302F7065F}" type="presParOf" srcId="{AB02D19F-716D-4BA6-8ECF-F68F2353B327}" destId="{9C0EBEEF-1BA5-4045-BC29-4B84ABB88F0E}" srcOrd="0" destOrd="0" presId="urn:microsoft.com/office/officeart/2008/layout/CircularPictureCallout"/>
    <dgm:cxn modelId="{3D43E203-5461-481D-8EF2-1D1AA4828609}" type="presParOf" srcId="{9C0EBEEF-1BA5-4045-BC29-4B84ABB88F0E}" destId="{6272CFB5-A056-43EC-B6E1-A13DB33B968B}" srcOrd="0" destOrd="0" presId="urn:microsoft.com/office/officeart/2008/layout/CircularPictureCallout"/>
    <dgm:cxn modelId="{8E98BB30-7E77-465F-9204-3833CCC8FF94}" type="presParOf" srcId="{AB02D19F-716D-4BA6-8ECF-F68F2353B327}" destId="{33837638-7798-44E0-9FE9-5F8513F58ED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40341-C0E8-524B-B2E5-FD731DA716B3}" type="datetimeFigureOut">
              <a:rPr lang="fr-FR" smtClean="0"/>
              <a:t>14/01/2018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3A950-6AEF-174B-A999-0C49463D23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125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----- Notes de la réunion (12/01/18 18:40) -----</a:t>
            </a:r>
          </a:p>
          <a:p>
            <a:r>
              <a:rPr lang="fr-FR" dirty="0"/>
              <a:t>Deux groupes se sont succédés entre Fin Avril et début Mai. Pour le deuxième groupe nous </a:t>
            </a:r>
            <a:r>
              <a:rPr lang="fr-FR" dirty="0" smtClean="0"/>
              <a:t>avons </a:t>
            </a:r>
            <a:r>
              <a:rPr lang="fr-FR" dirty="0"/>
              <a:t>herborisé seulement dans el Sud entre Porto </a:t>
            </a:r>
            <a:r>
              <a:rPr lang="fr-FR" dirty="0" err="1"/>
              <a:t>Vecchio</a:t>
            </a:r>
            <a:r>
              <a:rPr lang="fr-FR" dirty="0"/>
              <a:t> et la région de </a:t>
            </a:r>
            <a:r>
              <a:rPr lang="fr-FR" dirty="0" err="1" smtClean="0"/>
              <a:t>Bonifaccio</a:t>
            </a:r>
            <a:r>
              <a:rPr lang="fr-FR" dirty="0"/>
              <a:t>. 652 taxons ont été observés parmi lesquels 140 sont absents de France Continentale. 60 sont endémiques. 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869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T. </a:t>
            </a:r>
            <a:r>
              <a:rPr lang="fr-FR" dirty="0" err="1" smtClean="0"/>
              <a:t>strictum</a:t>
            </a:r>
            <a:r>
              <a:rPr lang="fr-FR" dirty="0" smtClean="0"/>
              <a:t> est glabre, à folioles étroites bordées de dents glanduleuses; stipules</a:t>
            </a:r>
            <a:r>
              <a:rPr lang="fr-FR" baseline="0" dirty="0" smtClean="0"/>
              <a:t> très larges ; </a:t>
            </a:r>
            <a:r>
              <a:rPr lang="fr-FR" dirty="0" smtClean="0"/>
              <a:t>involucre de bractées glanduleuses </a:t>
            </a:r>
            <a:r>
              <a:rPr lang="fr-FR" baseline="0" dirty="0" smtClean="0"/>
              <a:t>soudées sous l’inflorescence.</a:t>
            </a:r>
            <a:r>
              <a:rPr lang="fr-FR" dirty="0" smtClean="0"/>
              <a:t> </a:t>
            </a:r>
          </a:p>
          <a:p>
            <a:r>
              <a:rPr lang="fr-FR" dirty="0" smtClean="0"/>
              <a:t>T. </a:t>
            </a:r>
            <a:r>
              <a:rPr lang="fr-FR" dirty="0" err="1" smtClean="0"/>
              <a:t>suffocatum</a:t>
            </a:r>
            <a:r>
              <a:rPr lang="fr-FR" baseline="0" dirty="0" smtClean="0"/>
              <a:t> : un coussinet d’inflorescences imbriquées d’où émergent les feuilles longuement pétiolées ; corolles blanches, 3-4 mm, dépassant à peine les calices.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21913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de 50 cm à 1 m à</a:t>
            </a:r>
            <a:r>
              <a:rPr lang="fr-FR" baseline="0" dirty="0" smtClean="0"/>
              <a:t> rhizomes longuement traçants. Tiges raides.</a:t>
            </a:r>
          </a:p>
          <a:p>
            <a:r>
              <a:rPr lang="fr-FR" baseline="0" dirty="0" smtClean="0"/>
              <a:t>Feuilles étroites, raides, </a:t>
            </a:r>
            <a:r>
              <a:rPr lang="fr-FR" baseline="0" dirty="0" err="1" smtClean="0"/>
              <a:t>canaliculées</a:t>
            </a:r>
            <a:r>
              <a:rPr lang="fr-FR" baseline="0" dirty="0" smtClean="0"/>
              <a:t> et enroulées, à ligule courte et longuement ciliée. Panicule cylindrique, plumeuse, se désagrégeant rapidement.</a:t>
            </a:r>
          </a:p>
          <a:p>
            <a:r>
              <a:rPr lang="fr-FR" baseline="0" dirty="0" smtClean="0"/>
              <a:t>Panicule  blanche, soyeuse, spiciforme et </a:t>
            </a:r>
            <a:r>
              <a:rPr lang="fr-FR" baseline="0" dirty="0" err="1" smtClean="0"/>
              <a:t>cylindracées</a:t>
            </a:r>
            <a:r>
              <a:rPr lang="fr-FR" baseline="0" dirty="0" smtClean="0"/>
              <a:t>   -  épillets cachés dans des poils très longs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102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0904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</a:t>
            </a:r>
            <a:r>
              <a:rPr lang="fr-FR" dirty="0" err="1" smtClean="0"/>
              <a:t>sténoméditerranéenne</a:t>
            </a:r>
            <a:r>
              <a:rPr lang="fr-FR" dirty="0" smtClean="0"/>
              <a:t> surtout littorale,</a:t>
            </a:r>
            <a:r>
              <a:rPr lang="fr-FR" baseline="0" dirty="0" smtClean="0"/>
              <a:t> commune en Corse mais rare en France continentale.(rencontré vers Port-Vendres, </a:t>
            </a:r>
            <a:r>
              <a:rPr lang="fr-FR" baseline="0" dirty="0" err="1" smtClean="0"/>
              <a:t>Argelès</a:t>
            </a:r>
            <a:r>
              <a:rPr lang="fr-FR" baseline="0" dirty="0" smtClean="0"/>
              <a:t>)</a:t>
            </a:r>
          </a:p>
          <a:p>
            <a:r>
              <a:rPr lang="fr-FR" baseline="0" dirty="0" smtClean="0"/>
              <a:t> Les gros fruits verruqueux sont caractéristiques.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103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1038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stolonifère</a:t>
            </a:r>
            <a:r>
              <a:rPr lang="fr-FR" baseline="0" dirty="0" smtClean="0"/>
              <a:t> qui pousse sur les rochers ombragés et frais</a:t>
            </a:r>
          </a:p>
          <a:p>
            <a:r>
              <a:rPr lang="fr-FR" baseline="0" dirty="0" smtClean="0"/>
              <a:t>Les feuilles orbiculaires, parfois réniformes sont simples mais parfois à 3 -5 lobes</a:t>
            </a:r>
          </a:p>
          <a:p>
            <a:r>
              <a:rPr lang="fr-FR" baseline="0" dirty="0" smtClean="0"/>
              <a:t>Fleurs solitaires sont violettes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104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2190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Pousse dans les chaos granitiques – plante vivace à gros tubercule arrondi</a:t>
            </a:r>
          </a:p>
          <a:p>
            <a:r>
              <a:rPr lang="fr-FR" dirty="0" smtClean="0"/>
              <a:t>Spathe d’un violet livide poilue intérieurement qui ne s’ouvre qu’une journée                - spadice velu   -            répand une odeur prononcée de charogne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105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6986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Ancien petit village de pêcheurs (thon rouge et Espadon) </a:t>
            </a:r>
            <a:r>
              <a:rPr lang="fr-FR" baseline="0" dirty="0" smtClean="0"/>
              <a:t>à 10 km à l’ouest de Bonifacio.  P</a:t>
            </a:r>
            <a:r>
              <a:rPr lang="fr-FR" dirty="0" smtClean="0"/>
              <a:t>lage sauvage de sable et</a:t>
            </a:r>
            <a:r>
              <a:rPr lang="fr-FR" baseline="0" dirty="0" smtClean="0"/>
              <a:t> de roches siliceuses. </a:t>
            </a:r>
          </a:p>
          <a:p>
            <a:r>
              <a:rPr lang="fr-FR" baseline="0" dirty="0" smtClean="0"/>
              <a:t>Les filets de pêche appelés « </a:t>
            </a:r>
            <a:r>
              <a:rPr lang="fr-FR" baseline="0" dirty="0" err="1" smtClean="0"/>
              <a:t>tonnara</a:t>
            </a:r>
            <a:r>
              <a:rPr lang="fr-FR" baseline="0" dirty="0" smtClean="0"/>
              <a:t> » permettaient de capturer de gros poissons, mais les Sardes décidèrent de détruire les filets de leurs concurrents.</a:t>
            </a:r>
          </a:p>
          <a:p>
            <a:r>
              <a:rPr lang="fr-FR" baseline="0" dirty="0" smtClean="0"/>
              <a:t>En face 2 petites îles du même nom occupées par les oiseaux de mer.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106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7699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Arbuste à rameaux étalés ou pendants, cassants</a:t>
            </a:r>
            <a:r>
              <a:rPr lang="fr-FR" baseline="0" dirty="0" smtClean="0"/>
              <a:t>. Feuilles en écailles à marge scarieuse.</a:t>
            </a:r>
          </a:p>
          <a:p>
            <a:r>
              <a:rPr lang="fr-FR" baseline="0" dirty="0" smtClean="0"/>
              <a:t>Fleurs blanchâtres en épis épais, oblongs à cylindriques.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107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7496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marocaine arbustive souvent plantée en Méditerranée et capable de se naturaliser. Implantation récente en Corse, en plusieurs points aux environs de Bonifacio.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108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2185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</a:t>
            </a:r>
            <a:r>
              <a:rPr lang="fr-FR" dirty="0" err="1" smtClean="0"/>
              <a:t>annuelle,blanc-tomenteux</a:t>
            </a:r>
            <a:r>
              <a:rPr lang="fr-FR" dirty="0" smtClean="0"/>
              <a:t> </a:t>
            </a:r>
            <a:r>
              <a:rPr lang="fr-FR" dirty="0" err="1" smtClean="0"/>
              <a:t>subacaule</a:t>
            </a:r>
            <a:r>
              <a:rPr lang="fr-FR" dirty="0" smtClean="0"/>
              <a:t>- </a:t>
            </a:r>
          </a:p>
          <a:p>
            <a:r>
              <a:rPr lang="fr-FR" dirty="0" smtClean="0"/>
              <a:t>Anciennement </a:t>
            </a:r>
            <a:r>
              <a:rPr lang="fr-FR" i="1" dirty="0" err="1" smtClean="0"/>
              <a:t>Evax</a:t>
            </a:r>
            <a:r>
              <a:rPr lang="fr-FR" i="1" dirty="0" smtClean="0"/>
              <a:t> </a:t>
            </a:r>
            <a:r>
              <a:rPr lang="fr-FR" i="1" dirty="0" err="1" smtClean="0"/>
              <a:t>rotundata</a:t>
            </a:r>
            <a:r>
              <a:rPr lang="fr-FR" dirty="0" smtClean="0"/>
              <a:t>. Espèce rare, distincte du banal </a:t>
            </a:r>
            <a:r>
              <a:rPr lang="fr-FR" i="1" dirty="0" smtClean="0"/>
              <a:t>F. </a:t>
            </a:r>
            <a:r>
              <a:rPr lang="fr-FR" i="1" dirty="0" err="1" smtClean="0"/>
              <a:t>pygmaea</a:t>
            </a:r>
            <a:r>
              <a:rPr lang="fr-FR" dirty="0" smtClean="0"/>
              <a:t> par ses feuilles rondes et par ses capitules entourés </a:t>
            </a:r>
            <a:r>
              <a:rPr lang="fr-FR" baseline="0" dirty="0" smtClean="0"/>
              <a:t>individuellement de feuilles</a:t>
            </a:r>
            <a:r>
              <a:rPr lang="fr-FR" dirty="0" smtClean="0"/>
              <a:t>.</a:t>
            </a:r>
          </a:p>
          <a:p>
            <a:r>
              <a:rPr lang="fr-FR" smtClean="0"/>
              <a:t>Plante </a:t>
            </a:r>
            <a:r>
              <a:rPr lang="fr-FR" dirty="0" smtClean="0"/>
              <a:t>halophile sur silice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109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8143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proche de </a:t>
            </a:r>
            <a:r>
              <a:rPr lang="fr-FR" i="1" dirty="0" smtClean="0"/>
              <a:t>G. </a:t>
            </a:r>
            <a:r>
              <a:rPr lang="fr-FR" i="1" dirty="0" err="1" smtClean="0"/>
              <a:t>scorpius</a:t>
            </a:r>
            <a:r>
              <a:rPr lang="fr-FR" baseline="0" dirty="0" smtClean="0"/>
              <a:t> mais à port beaucoup plus bas, plus dense et plus intriqué.</a:t>
            </a:r>
          </a:p>
          <a:p>
            <a:r>
              <a:rPr lang="fr-FR" baseline="0" dirty="0" smtClean="0"/>
              <a:t>Épines courtes, robustes, un peu arquées  -   gousse glabre  ( différence avec G. </a:t>
            </a:r>
            <a:r>
              <a:rPr lang="fr-FR" baseline="0" dirty="0" err="1" smtClean="0"/>
              <a:t>salzsmanii</a:t>
            </a:r>
            <a:r>
              <a:rPr lang="fr-FR" baseline="0" dirty="0" smtClean="0"/>
              <a:t> qui a des gousses velues)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9070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rouge sang.  Corolle étroite, arquée et resserrée vers le milieu.  Étamines insérées à la base. Stigmate généralement rouge sang, rarement jaune.</a:t>
            </a:r>
          </a:p>
          <a:p>
            <a:r>
              <a:rPr lang="fr-FR" dirty="0" smtClean="0"/>
              <a:t>Orobanche des sables maritimes, rare en Provence</a:t>
            </a:r>
            <a:r>
              <a:rPr lang="fr-FR" baseline="0" dirty="0" smtClean="0"/>
              <a:t> et en Corse.</a:t>
            </a:r>
          </a:p>
          <a:p>
            <a:r>
              <a:rPr lang="fr-FR" baseline="0" dirty="0" smtClean="0"/>
              <a:t>Parasite Lotus </a:t>
            </a:r>
            <a:r>
              <a:rPr lang="fr-FR" baseline="0" dirty="0" err="1" smtClean="0"/>
              <a:t>cytisoides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3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Diffère</a:t>
            </a:r>
            <a:r>
              <a:rPr lang="fr-FR" baseline="0" dirty="0" smtClean="0"/>
              <a:t> de la </a:t>
            </a:r>
            <a:r>
              <a:rPr lang="fr-FR" baseline="0" dirty="0" err="1" smtClean="0"/>
              <a:t>ssp</a:t>
            </a:r>
            <a:r>
              <a:rPr lang="fr-FR" baseline="0" dirty="0" smtClean="0"/>
              <a:t>. </a:t>
            </a:r>
            <a:r>
              <a:rPr lang="fr-FR" i="1" baseline="0" dirty="0" err="1" smtClean="0"/>
              <a:t>arvensis</a:t>
            </a:r>
            <a:r>
              <a:rPr lang="fr-FR" baseline="0" dirty="0" smtClean="0"/>
              <a:t> par ses feuilles en cœur à a base  ; fleurs relativement grandes ; c</a:t>
            </a:r>
            <a:r>
              <a:rPr lang="fr-FR" dirty="0" smtClean="0"/>
              <a:t>alice à dents aiguës à bordure membraneuse ; corolle rouge ou bleue. Corse , RR Var.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92634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minuscule de coloration vert</a:t>
            </a:r>
            <a:r>
              <a:rPr lang="fr-FR" baseline="0" dirty="0" smtClean="0"/>
              <a:t> bronzé ou rougeâtre - </a:t>
            </a:r>
            <a:r>
              <a:rPr lang="fr-FR" dirty="0" smtClean="0"/>
              <a:t> ici en fruits. Les fleurs pédicellées ne mesurent que 2-3 mm et ont 4 pétales blancs qui restent parfois fermés.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212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glabre à racine grêle.  Feuilles </a:t>
            </a:r>
            <a:r>
              <a:rPr lang="fr-FR" dirty="0" err="1" smtClean="0"/>
              <a:t>subsessiles</a:t>
            </a:r>
            <a:r>
              <a:rPr lang="fr-FR" dirty="0" smtClean="0"/>
              <a:t>, </a:t>
            </a:r>
            <a:r>
              <a:rPr lang="fr-FR" dirty="0" err="1" smtClean="0"/>
              <a:t>obovales</a:t>
            </a:r>
            <a:r>
              <a:rPr lang="fr-FR" dirty="0" smtClean="0"/>
              <a:t> crénelées, les radicales en rosette, les caulinaires alternes.</a:t>
            </a:r>
          </a:p>
          <a:p>
            <a:r>
              <a:rPr lang="fr-FR" dirty="0" smtClean="0"/>
              <a:t>Fleur bleue à gorge blanche, petite, solitaire</a:t>
            </a:r>
            <a:r>
              <a:rPr lang="fr-FR" baseline="0" dirty="0" smtClean="0"/>
              <a:t> au sommet d’un long pédoncule muni au sommet de 2 bractées.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4168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visqueuse fixant les grains de sable grossier. </a:t>
            </a:r>
          </a:p>
          <a:p>
            <a:r>
              <a:rPr lang="fr-FR" dirty="0" smtClean="0"/>
              <a:t>Dans les groupements d’arrière-plage. Vicariante </a:t>
            </a:r>
            <a:r>
              <a:rPr lang="fr-FR" dirty="0" err="1" smtClean="0"/>
              <a:t>cyrno</a:t>
            </a:r>
            <a:r>
              <a:rPr lang="fr-FR" dirty="0" smtClean="0"/>
              <a:t>-sarde d’une espèce nord-africaine. En régression.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4832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plus petit des </a:t>
            </a:r>
            <a:r>
              <a:rPr lang="fr-FR" i="1" dirty="0" err="1" smtClean="0"/>
              <a:t>Limonium</a:t>
            </a:r>
            <a:r>
              <a:rPr lang="fr-FR" dirty="0" smtClean="0"/>
              <a:t>. Espèce </a:t>
            </a:r>
            <a:r>
              <a:rPr lang="fr-FR" dirty="0" err="1" smtClean="0"/>
              <a:t>tapissante</a:t>
            </a:r>
            <a:r>
              <a:rPr lang="fr-FR" dirty="0" smtClean="0"/>
              <a:t> à feuilles de 5-10 mm et tiges florifères</a:t>
            </a:r>
            <a:r>
              <a:rPr lang="fr-FR" baseline="0" dirty="0" smtClean="0"/>
              <a:t> </a:t>
            </a:r>
            <a:r>
              <a:rPr lang="fr-FR" dirty="0" smtClean="0"/>
              <a:t>de 1-3 cm, très localisée</a:t>
            </a:r>
            <a:r>
              <a:rPr lang="fr-FR" baseline="0" dirty="0" smtClean="0"/>
              <a:t> sur le littoral à proximité de filons de roches </a:t>
            </a:r>
            <a:r>
              <a:rPr lang="fr-FR" baseline="0" dirty="0" err="1" smtClean="0"/>
              <a:t>serpentiniques</a:t>
            </a:r>
            <a:r>
              <a:rPr lang="fr-FR" baseline="0" dirty="0" smtClean="0"/>
              <a:t>. Peut-être la même espèce que </a:t>
            </a:r>
            <a:r>
              <a:rPr lang="fr-FR" i="1" baseline="0" dirty="0" smtClean="0"/>
              <a:t>L. </a:t>
            </a:r>
            <a:r>
              <a:rPr lang="fr-FR" i="1" baseline="0" dirty="0" err="1" smtClean="0"/>
              <a:t>tenuifolium</a:t>
            </a:r>
            <a:r>
              <a:rPr lang="fr-FR" baseline="0" dirty="0" smtClean="0"/>
              <a:t> de la côte NW de la Sardaigne. </a:t>
            </a:r>
          </a:p>
          <a:p>
            <a:r>
              <a:rPr lang="fr-FR" baseline="0" dirty="0" smtClean="0"/>
              <a:t>Serpentine = roche sombres souvent verdâtres formées de péridot et </a:t>
            </a:r>
            <a:r>
              <a:rPr lang="fr-FR" baseline="0" smtClean="0"/>
              <a:t>de pyroxène </a:t>
            </a:r>
            <a:r>
              <a:rPr lang="fr-FR" baseline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végétation 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basiphile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393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</a:t>
            </a:r>
            <a:r>
              <a:rPr lang="fr-FR" dirty="0" smtClean="0"/>
              <a:t>. </a:t>
            </a:r>
            <a:r>
              <a:rPr lang="fr-FR" dirty="0" err="1" smtClean="0"/>
              <a:t>michelianum</a:t>
            </a:r>
            <a:r>
              <a:rPr lang="fr-FR" dirty="0" smtClean="0"/>
              <a:t> :  fleurs réfractées après la fécondation-   dents du calice &gt; tube  :</a:t>
            </a:r>
          </a:p>
          <a:p>
            <a:r>
              <a:rPr lang="fr-FR" dirty="0" err="1" smtClean="0"/>
              <a:t>T</a:t>
            </a:r>
            <a:r>
              <a:rPr lang="fr-FR" dirty="0" smtClean="0"/>
              <a:t>. </a:t>
            </a:r>
            <a:r>
              <a:rPr lang="fr-FR" dirty="0" err="1" smtClean="0"/>
              <a:t>patens</a:t>
            </a:r>
            <a:r>
              <a:rPr lang="fr-FR" dirty="0" smtClean="0"/>
              <a:t>:   corolle jaune-orangé  - foliole médiane à long </a:t>
            </a:r>
            <a:r>
              <a:rPr lang="fr-FR" dirty="0" err="1" smtClean="0"/>
              <a:t>pétiolule</a:t>
            </a:r>
            <a:endParaRPr lang="fr-FR" dirty="0" smtClean="0"/>
          </a:p>
          <a:p>
            <a:r>
              <a:rPr lang="fr-FR" dirty="0" err="1" smtClean="0"/>
              <a:t>T</a:t>
            </a:r>
            <a:r>
              <a:rPr lang="fr-FR" dirty="0" smtClean="0"/>
              <a:t>. </a:t>
            </a:r>
            <a:r>
              <a:rPr lang="fr-FR" dirty="0" err="1" smtClean="0"/>
              <a:t>nigrescens</a:t>
            </a:r>
            <a:r>
              <a:rPr lang="fr-FR" dirty="0" smtClean="0"/>
              <a:t> :  fleurs en tête globuleuse blanches sur un pédoncule &gt; feuille  adjacente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2603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de mares temporaires, ayant plusieurs types de feuilles.(les submergées découpées en segments filiformes</a:t>
            </a:r>
          </a:p>
          <a:p>
            <a:r>
              <a:rPr lang="fr-FR" dirty="0" smtClean="0"/>
              <a:t>  Proche d’</a:t>
            </a:r>
            <a:r>
              <a:rPr lang="fr-FR" i="1" dirty="0" smtClean="0"/>
              <a:t>H. </a:t>
            </a:r>
            <a:r>
              <a:rPr lang="fr-FR" i="1" dirty="0" err="1" smtClean="0"/>
              <a:t>inundatum</a:t>
            </a:r>
            <a:r>
              <a:rPr lang="fr-FR" dirty="0" smtClean="0"/>
              <a:t>. Endémique de Corse, Sardaigne et Italie méridionale.</a:t>
            </a:r>
          </a:p>
          <a:p>
            <a:r>
              <a:rPr lang="fr-FR" dirty="0" smtClean="0"/>
              <a:t>Ombelles à 2 – 5 rayons , opposées aux feuilles- fruits à pédicelles épais-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0514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Cyperus</a:t>
            </a:r>
            <a:r>
              <a:rPr lang="fr-FR" dirty="0" smtClean="0"/>
              <a:t> </a:t>
            </a:r>
            <a:r>
              <a:rPr lang="fr-FR" dirty="0" err="1" smtClean="0"/>
              <a:t>badius</a:t>
            </a:r>
            <a:r>
              <a:rPr lang="fr-FR" dirty="0" smtClean="0"/>
              <a:t> : plante</a:t>
            </a:r>
            <a:r>
              <a:rPr lang="fr-FR" baseline="0" dirty="0" smtClean="0"/>
              <a:t> à rhizome épais, glabre, à tige, dressée et trigone  - inflorescence à 2- 8 rayons portant des inflorescences secondaires très denses</a:t>
            </a:r>
          </a:p>
          <a:p>
            <a:r>
              <a:rPr lang="fr-FR" baseline="0" dirty="0" smtClean="0"/>
              <a:t>Carex divisa :  inflorescence de 3 – 8 épis avec une bractée allongée qui dépasse l’inflorescence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644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Altitude : 370 m –un des rares sites calcaires de Corse avec ST Florent </a:t>
            </a:r>
            <a:r>
              <a:rPr lang="fr-FR" smtClean="0"/>
              <a:t>et Bonifacio-   </a:t>
            </a:r>
            <a:r>
              <a:rPr lang="fr-FR" dirty="0" smtClean="0"/>
              <a:t>falaise de calcaire blanc magnifique offrant une vue sur le golfe de </a:t>
            </a:r>
            <a:r>
              <a:rPr lang="fr-FR" dirty="0" err="1" smtClean="0"/>
              <a:t>Pinarellu</a:t>
            </a:r>
            <a:endParaRPr lang="fr-FR" dirty="0" smtClean="0"/>
          </a:p>
          <a:p>
            <a:r>
              <a:rPr lang="fr-FR" dirty="0" smtClean="0"/>
              <a:t>Abrite une</a:t>
            </a:r>
            <a:r>
              <a:rPr lang="fr-FR" baseline="0" dirty="0" smtClean="0"/>
              <a:t> espèce rare : </a:t>
            </a:r>
            <a:r>
              <a:rPr lang="fr-FR" baseline="0" dirty="0" err="1" smtClean="0"/>
              <a:t>Brassica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insularis</a:t>
            </a:r>
            <a:r>
              <a:rPr lang="fr-FR" baseline="0" dirty="0" smtClean="0"/>
              <a:t> le chou insulaires</a:t>
            </a:r>
            <a:endParaRPr lang="fr-FR" dirty="0" smtClean="0"/>
          </a:p>
          <a:p>
            <a:r>
              <a:rPr lang="fr-FR" dirty="0" smtClean="0"/>
              <a:t>Lieu d’escalade réputé</a:t>
            </a:r>
            <a:r>
              <a:rPr lang="fr-FR" baseline="0" dirty="0" smtClean="0"/>
              <a:t> en Corse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1513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à nombreuses tiges herbacées,</a:t>
            </a:r>
            <a:r>
              <a:rPr lang="fr-FR" baseline="0" dirty="0" smtClean="0"/>
              <a:t> peu feuillées -          </a:t>
            </a:r>
            <a:r>
              <a:rPr lang="fr-FR" dirty="0" smtClean="0"/>
              <a:t>Espèce </a:t>
            </a:r>
            <a:r>
              <a:rPr lang="fr-FR" dirty="0" err="1" smtClean="0"/>
              <a:t>sténoméditerranéenne</a:t>
            </a:r>
            <a:r>
              <a:rPr lang="fr-FR" baseline="0" dirty="0" smtClean="0"/>
              <a:t> très rare en France continentale, dispersée en Corse.</a:t>
            </a:r>
          </a:p>
          <a:p>
            <a:r>
              <a:rPr lang="fr-FR" baseline="0" dirty="0" smtClean="0"/>
              <a:t>Feuilles </a:t>
            </a:r>
            <a:r>
              <a:rPr lang="fr-FR" baseline="0" dirty="0" err="1" smtClean="0"/>
              <a:t>imparipénnées</a:t>
            </a:r>
            <a:r>
              <a:rPr lang="fr-FR" baseline="0" dirty="0" smtClean="0"/>
              <a:t> à folioles entières  - fleurs roses en petites têtes hémisphériques, axillaires et terminales, longuement pédonculées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8018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</a:t>
            </a:r>
            <a:r>
              <a:rPr lang="fr-FR" dirty="0" err="1" smtClean="0"/>
              <a:t>herissée</a:t>
            </a:r>
            <a:r>
              <a:rPr lang="fr-FR" dirty="0" smtClean="0"/>
              <a:t> de poils – Fleurs solitaires sur des pédoncules plus longs que a feuille</a:t>
            </a:r>
          </a:p>
          <a:p>
            <a:r>
              <a:rPr lang="fr-FR" dirty="0" smtClean="0"/>
              <a:t>Espèce </a:t>
            </a:r>
            <a:r>
              <a:rPr lang="fr-FR" dirty="0" err="1" smtClean="0"/>
              <a:t>sténoméditerranéenne</a:t>
            </a:r>
            <a:r>
              <a:rPr lang="fr-FR" dirty="0" smtClean="0"/>
              <a:t> récemment retrouvée à la Punta Calcina, station actuellement unique pour la Corse et la France.</a:t>
            </a:r>
          </a:p>
          <a:p>
            <a:r>
              <a:rPr lang="fr-FR" dirty="0" smtClean="0"/>
              <a:t> Ressemble beaucoup à </a:t>
            </a:r>
            <a:r>
              <a:rPr lang="fr-FR" i="1" dirty="0" err="1" smtClean="0"/>
              <a:t>Malva</a:t>
            </a:r>
            <a:r>
              <a:rPr lang="fr-FR" i="1" dirty="0" smtClean="0"/>
              <a:t> </a:t>
            </a:r>
            <a:r>
              <a:rPr lang="fr-FR" i="1" dirty="0" err="1" smtClean="0"/>
              <a:t>setigera</a:t>
            </a:r>
            <a:r>
              <a:rPr lang="fr-FR" dirty="0" smtClean="0"/>
              <a:t> (</a:t>
            </a:r>
            <a:r>
              <a:rPr lang="fr-FR" i="0" dirty="0" smtClean="0"/>
              <a:t>ex-</a:t>
            </a:r>
            <a:r>
              <a:rPr lang="fr-FR" i="1" dirty="0" smtClean="0"/>
              <a:t>Althaea </a:t>
            </a:r>
            <a:r>
              <a:rPr lang="fr-FR" i="1" dirty="0" err="1" smtClean="0"/>
              <a:t>hirsuta</a:t>
            </a:r>
            <a:r>
              <a:rPr lang="fr-FR" dirty="0" smtClean="0"/>
              <a:t>) mais en diffère par son calicule à 3-4 divisions.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1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glabre à fruits en tonnelets très compacts, durs. Commun sur le littoral corse, rare en France continentale.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286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</a:t>
            </a:r>
            <a:r>
              <a:rPr lang="fr-FR" dirty="0" err="1" smtClean="0"/>
              <a:t>sténoméditerranéenne</a:t>
            </a:r>
            <a:r>
              <a:rPr lang="fr-FR" dirty="0" smtClean="0"/>
              <a:t> absente de France continentale, modérément fréquente en Corse car réfractaire aux sols trop acides. Difficile à distinguer de </a:t>
            </a:r>
            <a:r>
              <a:rPr lang="fr-FR" i="1" dirty="0" smtClean="0"/>
              <a:t>C. </a:t>
            </a:r>
            <a:r>
              <a:rPr lang="fr-FR" i="1" dirty="0" err="1" smtClean="0"/>
              <a:t>vulgaris</a:t>
            </a:r>
            <a:r>
              <a:rPr lang="fr-FR" dirty="0" smtClean="0"/>
              <a:t>. :- 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Akènes</a:t>
            </a:r>
            <a:r>
              <a:rPr lang="fr-FR" baseline="0" dirty="0" smtClean="0"/>
              <a:t> comprimés  </a:t>
            </a:r>
            <a:r>
              <a:rPr lang="fr-FR" baseline="0" smtClean="0"/>
              <a:t>&lt; aigrette</a:t>
            </a:r>
            <a:endParaRPr lang="fr-FR" dirty="0" smtClean="0"/>
          </a:p>
          <a:p>
            <a:pPr marL="0" indent="0">
              <a:buFontTx/>
              <a:buNone/>
            </a:pPr>
            <a:r>
              <a:rPr lang="fr-FR" dirty="0" smtClean="0"/>
              <a:t>-écailles</a:t>
            </a:r>
            <a:r>
              <a:rPr lang="fr-FR" baseline="0" dirty="0" smtClean="0"/>
              <a:t> intérieures de l’aigrette de longueur variable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122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2675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Nous sommes entre Sainte Lucie et </a:t>
            </a:r>
            <a:r>
              <a:rPr lang="fr-FR" dirty="0" err="1" smtClean="0"/>
              <a:t>Conca</a:t>
            </a:r>
            <a:r>
              <a:rPr lang="fr-FR" dirty="0" smtClean="0"/>
              <a:t>, le</a:t>
            </a:r>
            <a:r>
              <a:rPr lang="fr-FR" baseline="0" dirty="0" smtClean="0"/>
              <a:t> fleuve </a:t>
            </a:r>
            <a:r>
              <a:rPr lang="fr-FR" baseline="0" dirty="0" err="1" smtClean="0"/>
              <a:t>Cavo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cavu</a:t>
            </a:r>
            <a:r>
              <a:rPr lang="fr-FR" baseline="0" dirty="0" smtClean="0"/>
              <a:t> en Corse)</a:t>
            </a:r>
            <a:r>
              <a:rPr lang="fr-FR" dirty="0" smtClean="0"/>
              <a:t> serpente dans</a:t>
            </a:r>
            <a:r>
              <a:rPr lang="fr-FR" baseline="0" dirty="0" smtClean="0"/>
              <a:t> un couloir de dalles granitiques</a:t>
            </a:r>
          </a:p>
          <a:p>
            <a:r>
              <a:rPr lang="fr-FR" dirty="0" smtClean="0"/>
              <a:t> Au printemps, es eaux sont basses : il se forme alors des mares temporaires où nous avons observé de nombreuses espèces souvent</a:t>
            </a:r>
            <a:r>
              <a:rPr lang="fr-FR" baseline="0" dirty="0" smtClean="0"/>
              <a:t> minuscules  et rares</a:t>
            </a:r>
          </a:p>
          <a:p>
            <a:r>
              <a:rPr lang="fr-FR" baseline="0" dirty="0" smtClean="0"/>
              <a:t>Ce sont des sols pauvres, sans espèces invasives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896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naine, trapue.</a:t>
            </a:r>
          </a:p>
          <a:p>
            <a:r>
              <a:rPr lang="fr-FR" dirty="0" smtClean="0"/>
              <a:t>Grosses fleurs rosées sessiles agglomérées en tête, avec 3s, 3p, 6 étamines et 3 styles.</a:t>
            </a:r>
          </a:p>
          <a:p>
            <a:r>
              <a:rPr lang="fr-FR" dirty="0" smtClean="0"/>
              <a:t>Pousse sur les grèves en eau peu profonde – </a:t>
            </a:r>
            <a:r>
              <a:rPr lang="fr-FR" dirty="0" err="1" smtClean="0"/>
              <a:t>Sténoméditerranéenne</a:t>
            </a:r>
            <a:r>
              <a:rPr lang="fr-FR" baseline="0" dirty="0" smtClean="0"/>
              <a:t> occidentale, très rare et protégée en France (Landes et Corse</a:t>
            </a:r>
            <a:r>
              <a:rPr lang="fr-FR" baseline="0" smtClean="0"/>
              <a:t>) </a:t>
            </a:r>
            <a:r>
              <a:rPr lang="fr-FR" baseline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baseline="0" smtClean="0"/>
              <a:t> </a:t>
            </a:r>
            <a:r>
              <a:rPr lang="fr-FR" baseline="0" dirty="0" smtClean="0"/>
              <a:t>étang </a:t>
            </a:r>
            <a:r>
              <a:rPr lang="fr-FR" baseline="0" smtClean="0"/>
              <a:t>de Lacanau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124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2255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</a:t>
            </a:r>
            <a:r>
              <a:rPr lang="fr-FR" baseline="0" dirty="0" smtClean="0"/>
              <a:t> ou bisannuelle à tiges grêle, couchées et rougeâtres. </a:t>
            </a:r>
          </a:p>
          <a:p>
            <a:r>
              <a:rPr lang="fr-FR" baseline="0" dirty="0" smtClean="0"/>
              <a:t>Fleurs blanches, sessiles, en petits verticilles à  l’aisselle des feuilles.              5 sépales en capuchon terminés par une pointe fine. 5 pétales rudimentaires.</a:t>
            </a:r>
          </a:p>
          <a:p>
            <a:r>
              <a:rPr lang="fr-FR" baseline="0" dirty="0" smtClean="0"/>
              <a:t>Lieux sablonneux  humides des terrains siliceux</a:t>
            </a:r>
          </a:p>
          <a:p>
            <a:r>
              <a:rPr lang="fr-FR" baseline="0" dirty="0" smtClean="0"/>
              <a:t> 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125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6807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Peplis</a:t>
            </a:r>
            <a:r>
              <a:rPr lang="fr-FR" dirty="0" smtClean="0"/>
              <a:t> dans Coste, appelé « pourpier d’eau ».      Plante annuelle </a:t>
            </a:r>
            <a:r>
              <a:rPr lang="fr-FR" baseline="0" dirty="0" smtClean="0"/>
              <a:t>ascendante.      Feuilles sessiles, larges, opposées ou alternes.</a:t>
            </a:r>
          </a:p>
          <a:p>
            <a:r>
              <a:rPr lang="fr-FR" baseline="0" dirty="0" smtClean="0"/>
              <a:t>Fleurs sessiles, axillaires, formées d’un </a:t>
            </a:r>
            <a:r>
              <a:rPr lang="fr-FR" baseline="0" dirty="0" err="1" smtClean="0"/>
              <a:t>hypanthium</a:t>
            </a:r>
            <a:r>
              <a:rPr lang="fr-FR" baseline="0" dirty="0" smtClean="0"/>
              <a:t> à 12 dents, brunâtre ou pourpre. Pétales souvent manquants.</a:t>
            </a:r>
          </a:p>
          <a:p>
            <a:r>
              <a:rPr lang="fr-FR" baseline="0" dirty="0" err="1" smtClean="0"/>
              <a:t>Hypanthium</a:t>
            </a:r>
            <a:r>
              <a:rPr lang="fr-FR" baseline="0" dirty="0" smtClean="0"/>
              <a:t> = structure en coupole , protégeant le gynécée et résultant de la soudure des pièces du périanthe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126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0571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Seul </a:t>
            </a:r>
            <a:r>
              <a:rPr lang="fr-FR" dirty="0" err="1" smtClean="0"/>
              <a:t>Centaurium</a:t>
            </a:r>
            <a:r>
              <a:rPr lang="fr-FR" dirty="0" smtClean="0"/>
              <a:t> à fleurs jaunes.         Plante annuelle, glabre, à tige grêle.</a:t>
            </a:r>
          </a:p>
          <a:p>
            <a:r>
              <a:rPr lang="fr-FR" dirty="0" smtClean="0"/>
              <a:t>Feuilles ovales, opposées et sessiles. </a:t>
            </a:r>
          </a:p>
          <a:p>
            <a:r>
              <a:rPr lang="fr-FR" dirty="0" smtClean="0"/>
              <a:t>Fleurs jaunes pentamères et pédonculées  -                      landes et coteaux sablonneux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127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9983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ibéro-maghrébine récemment découverte dans 2 mares temporaires de la région de Porto-Vecchio, seules stations françaises. Inflorescence paraissant latérale à bractée principale prolongeant la hampe.</a:t>
            </a:r>
            <a:r>
              <a:rPr lang="fr-FR" baseline="0" dirty="0" smtClean="0"/>
              <a:t> </a:t>
            </a:r>
            <a:r>
              <a:rPr lang="fr-FR" dirty="0" smtClean="0"/>
              <a:t>Akènes mats, lisses (et non striés comme chez </a:t>
            </a:r>
            <a:r>
              <a:rPr lang="fr-FR" i="1" dirty="0" smtClean="0"/>
              <a:t>I. </a:t>
            </a:r>
            <a:r>
              <a:rPr lang="fr-FR" i="1" dirty="0" err="1" smtClean="0"/>
              <a:t>setacea</a:t>
            </a:r>
            <a:r>
              <a:rPr lang="fr-FR" dirty="0" smtClean="0"/>
              <a:t>). Cohabite avec </a:t>
            </a:r>
            <a:r>
              <a:rPr lang="fr-FR" i="1" dirty="0" smtClean="0"/>
              <a:t>I </a:t>
            </a:r>
            <a:r>
              <a:rPr lang="fr-FR" i="1" dirty="0" err="1" smtClean="0"/>
              <a:t>cernua</a:t>
            </a:r>
            <a:r>
              <a:rPr lang="fr-FR" dirty="0" smtClean="0"/>
              <a:t> à bractée très courte et à akènes papilleux.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128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2127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de 3 à 12 cm, à rameaux filiformes. (vue avec Gilles </a:t>
            </a:r>
            <a:r>
              <a:rPr lang="fr-FR" dirty="0" err="1" smtClean="0"/>
              <a:t>Dutartre</a:t>
            </a:r>
            <a:r>
              <a:rPr lang="fr-FR" dirty="0" smtClean="0"/>
              <a:t> à l’étang de </a:t>
            </a:r>
            <a:r>
              <a:rPr lang="fr-FR" dirty="0" err="1" smtClean="0"/>
              <a:t>Beauroi</a:t>
            </a:r>
            <a:r>
              <a:rPr lang="fr-FR" dirty="0" smtClean="0"/>
              <a:t> dans la région de Cosne / Loire )</a:t>
            </a:r>
          </a:p>
          <a:p>
            <a:r>
              <a:rPr lang="fr-FR" dirty="0" smtClean="0"/>
              <a:t>Fleurs longues de 5 mm environ. Chaque fleur</a:t>
            </a:r>
            <a:r>
              <a:rPr lang="fr-FR" baseline="0" dirty="0" smtClean="0"/>
              <a:t> est dépassée par les rameaux latéraux correspondants.</a:t>
            </a:r>
          </a:p>
          <a:p>
            <a:r>
              <a:rPr lang="fr-FR" baseline="0" dirty="0" smtClean="0"/>
              <a:t>Corolle rose ou blanc-jaunâtre (semble toujours rose en Corse), à tube allongé et à 4 lobes obtus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129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734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grêle à tige simple ou peu divisée.</a:t>
            </a:r>
          </a:p>
          <a:p>
            <a:r>
              <a:rPr lang="fr-FR" dirty="0" smtClean="0"/>
              <a:t>Feuilles linéaires, les basales se desséchant rapidement.</a:t>
            </a:r>
          </a:p>
          <a:p>
            <a:r>
              <a:rPr lang="fr-FR" dirty="0" smtClean="0"/>
              <a:t>Fleurs jaunes</a:t>
            </a:r>
            <a:r>
              <a:rPr lang="fr-FR" baseline="0" dirty="0" smtClean="0"/>
              <a:t> à  4 pétales      - mares temporaires – pelouses sur sol humide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130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5743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Petite plante annuelle grêle à tige ramifiée vers le haut.                Sur arènes </a:t>
            </a:r>
            <a:r>
              <a:rPr lang="fr-FR" dirty="0" err="1" smtClean="0"/>
              <a:t>oligotrophes</a:t>
            </a:r>
            <a:r>
              <a:rPr lang="fr-FR" dirty="0" smtClean="0"/>
              <a:t>, humides en hiver.</a:t>
            </a:r>
          </a:p>
          <a:p>
            <a:r>
              <a:rPr lang="fr-FR" dirty="0" smtClean="0"/>
              <a:t>Feuilles</a:t>
            </a:r>
            <a:r>
              <a:rPr lang="fr-FR" baseline="0" dirty="0" smtClean="0"/>
              <a:t> ovoïdes , glabres.              Fleurs 4-mères à pétales blanc </a:t>
            </a:r>
            <a:r>
              <a:rPr lang="fr-FR" baseline="0" smtClean="0"/>
              <a:t>rosé. </a:t>
            </a:r>
            <a:r>
              <a:rPr lang="fr-FR" baseline="0" dirty="0" smtClean="0"/>
              <a:t>– substrat graveleux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131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85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Dans le Midi et en Corse; plante des pelouses xérophiles.</a:t>
            </a:r>
            <a:r>
              <a:rPr lang="fr-FR" baseline="0" dirty="0" smtClean="0"/>
              <a:t> Gaine des feuilles médianes longues de plus de 4,5 </a:t>
            </a:r>
            <a:r>
              <a:rPr lang="fr-FR" baseline="0" dirty="0" err="1" smtClean="0"/>
              <a:t>mm.</a:t>
            </a:r>
            <a:r>
              <a:rPr lang="fr-FR" baseline="0" dirty="0" smtClean="0"/>
              <a:t> Pétales souvent striés de pourpre.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53245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ascendante, glabre</a:t>
            </a:r>
          </a:p>
          <a:p>
            <a:r>
              <a:rPr lang="fr-FR" dirty="0" smtClean="0"/>
              <a:t>Feuilles oblongues, entières, alternes. Fleurs petites, à pétales roses très fugaces, solitaires à l’aisselle de presque toutes les feuilles.</a:t>
            </a:r>
          </a:p>
          <a:p>
            <a:r>
              <a:rPr lang="fr-FR" dirty="0" smtClean="0"/>
              <a:t>6 pétales dépassant le calice  -  Mares temporaires, grèves d’étangs, secondairement fossés ou cultures humides, sur silice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132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6585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Pousse au dessus du niveau des hautes eaux </a:t>
            </a:r>
          </a:p>
          <a:p>
            <a:r>
              <a:rPr lang="fr-FR" dirty="0" smtClean="0"/>
              <a:t>Sous-arbrisseau à tige brune,</a:t>
            </a:r>
            <a:r>
              <a:rPr lang="fr-FR" baseline="0" dirty="0" smtClean="0"/>
              <a:t> tortueuse, très rameuse avec des rameaux anciens </a:t>
            </a:r>
            <a:r>
              <a:rPr lang="fr-FR" baseline="0" dirty="0" err="1" smtClean="0"/>
              <a:t>spinescents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Feuilles simples, linéaires, obliques, souvent pliées. Fleurs jaunes par 1-5 en faisceaux axillaires.</a:t>
            </a:r>
          </a:p>
          <a:p>
            <a:r>
              <a:rPr lang="fr-FR" baseline="0" dirty="0" smtClean="0"/>
              <a:t>Fleurs jaunes vif en grappes courtes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133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7764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d’aspect variable –       feuilles hispides à bords ondulés  -                    involucre à bractées</a:t>
            </a:r>
            <a:r>
              <a:rPr lang="fr-FR" baseline="0" dirty="0" smtClean="0"/>
              <a:t> entières ou dentées</a:t>
            </a:r>
          </a:p>
          <a:p>
            <a:r>
              <a:rPr lang="fr-FR" baseline="0" dirty="0" smtClean="0"/>
              <a:t>Fleurs bleues, pédicellées, actinomorphes, réunies en capitule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134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77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littoral est rocheux, une plage de sable assez étroite est préservée à l ’arrière malgré</a:t>
            </a:r>
            <a:r>
              <a:rPr lang="fr-FR" baseline="0" dirty="0" smtClean="0"/>
              <a:t> l’importance de l’urbanisation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591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But de la visite :Petite </a:t>
            </a:r>
            <a:r>
              <a:rPr lang="fr-FR" dirty="0" err="1" smtClean="0"/>
              <a:t>Borraginaceae</a:t>
            </a:r>
            <a:r>
              <a:rPr lang="fr-FR" dirty="0" smtClean="0"/>
              <a:t> à tiges rampantes , à feuilles fortement </a:t>
            </a:r>
            <a:r>
              <a:rPr lang="fr-FR" dirty="0" err="1" smtClean="0"/>
              <a:t>spinuleuses</a:t>
            </a:r>
            <a:r>
              <a:rPr lang="fr-FR" dirty="0" smtClean="0"/>
              <a:t>.  Tube de la corolle fermée par 4 languettes.</a:t>
            </a:r>
            <a:r>
              <a:rPr lang="fr-FR" baseline="0" dirty="0" smtClean="0"/>
              <a:t> </a:t>
            </a:r>
            <a:r>
              <a:rPr lang="fr-FR" dirty="0" smtClean="0"/>
              <a:t>  Espèce disséminée seulement en quelques points du littoral: deux populations, l’une dans le golfe de </a:t>
            </a:r>
            <a:r>
              <a:rPr lang="fr-FR" dirty="0" err="1" smtClean="0"/>
              <a:t>Propriano</a:t>
            </a:r>
            <a:r>
              <a:rPr lang="fr-FR" dirty="0" smtClean="0"/>
              <a:t>, l’autre à </a:t>
            </a:r>
            <a:r>
              <a:rPr lang="fr-FR" dirty="0" err="1" smtClean="0"/>
              <a:t>Favone</a:t>
            </a:r>
            <a:r>
              <a:rPr lang="fr-FR" dirty="0" smtClean="0"/>
              <a:t> et </a:t>
            </a:r>
            <a:r>
              <a:rPr lang="fr-FR" dirty="0" err="1" smtClean="0"/>
              <a:t>Canella</a:t>
            </a:r>
            <a:r>
              <a:rPr lang="fr-FR" dirty="0" smtClean="0"/>
              <a:t> </a:t>
            </a:r>
            <a:r>
              <a:rPr lang="is-IS" dirty="0" smtClean="0"/>
              <a:t>…et au Nord de la Sardaigne. En grand danger en particuier à</a:t>
            </a:r>
            <a:r>
              <a:rPr lang="is-IS" baseline="0" dirty="0" smtClean="0"/>
              <a:t> Favone, où l’urbanisation ,  la fréquentation des plages et l’occupatio des sols par des espéces échappées de plantations ( ici Eschotlzia) concurrencent les espèces Endémiques.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618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papaveraceae</a:t>
            </a:r>
            <a:r>
              <a:rPr lang="fr-FR" dirty="0" smtClean="0"/>
              <a:t> en forte régression, observable sur quelques plages du Languedoc-</a:t>
            </a:r>
            <a:r>
              <a:rPr lang="fr-FR" baseline="0" dirty="0" smtClean="0"/>
              <a:t> Roussillon et de Corse. Autrefois aussi dans les cultures. Pelouse ouvertes sur sables surtout littoraux.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998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Méditerranéenne, proche de </a:t>
            </a:r>
            <a:r>
              <a:rPr lang="fr-FR" i="1" dirty="0" smtClean="0"/>
              <a:t>H. </a:t>
            </a:r>
            <a:r>
              <a:rPr lang="fr-FR" i="1" dirty="0" err="1" smtClean="0"/>
              <a:t>humifusum</a:t>
            </a:r>
            <a:r>
              <a:rPr lang="fr-FR" dirty="0" smtClean="0"/>
              <a:t>. Provence siliceuse et Corse. Glandes</a:t>
            </a:r>
            <a:r>
              <a:rPr lang="fr-FR" baseline="0" dirty="0" smtClean="0"/>
              <a:t> </a:t>
            </a:r>
            <a:r>
              <a:rPr lang="fr-FR" dirty="0" smtClean="0"/>
              <a:t>marginales sessiles sur les sépales.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805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Midi et Corse. </a:t>
            </a:r>
            <a:r>
              <a:rPr lang="fr-FR" dirty="0" err="1" smtClean="0"/>
              <a:t>Progéniteur</a:t>
            </a:r>
            <a:r>
              <a:rPr lang="fr-FR" dirty="0" smtClean="0"/>
              <a:t> sauvage du pavot à opium.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540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Aspect du maquis . Sur silice, des cistes, de petits</a:t>
            </a:r>
            <a:r>
              <a:rPr lang="fr-FR" baseline="0" dirty="0" smtClean="0"/>
              <a:t> arbres : Pins , </a:t>
            </a:r>
            <a:r>
              <a:rPr lang="fr-FR" baseline="0" dirty="0" err="1" smtClean="0"/>
              <a:t>Filaria</a:t>
            </a:r>
            <a:r>
              <a:rPr lang="fr-FR" baseline="0" dirty="0" smtClean="0"/>
              <a:t>, Bruyères</a:t>
            </a:r>
            <a:r>
              <a:rPr lang="is-IS" baseline="0" dirty="0" smtClean="0"/>
              <a:t>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5920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Bungalow</a:t>
            </a:r>
            <a:r>
              <a:rPr lang="fr-FR" baseline="0" dirty="0" smtClean="0"/>
              <a:t>s du maquis sont situés dans la commune de </a:t>
            </a:r>
            <a:r>
              <a:rPr lang="fr-FR" baseline="0" dirty="0" err="1" smtClean="0"/>
              <a:t>Piascialello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Muratello</a:t>
            </a:r>
            <a:r>
              <a:rPr lang="fr-FR" baseline="0" dirty="0" smtClean="0"/>
              <a:t>, zone mal reconnue par les G.P.S. </a:t>
            </a:r>
            <a:endParaRPr lang="fr-FR" baseline="0" dirty="0" smtClean="0"/>
          </a:p>
          <a:p>
            <a:r>
              <a:rPr lang="fr-FR" baseline="0" dirty="0" smtClean="0"/>
              <a:t>Très faciles à trouver avec une carte !</a:t>
            </a:r>
          </a:p>
          <a:p>
            <a:r>
              <a:rPr lang="fr-FR" dirty="0" err="1" smtClean="0"/>
              <a:t>Cistus</a:t>
            </a:r>
            <a:r>
              <a:rPr lang="fr-FR" dirty="0" smtClean="0"/>
              <a:t> </a:t>
            </a:r>
            <a:r>
              <a:rPr lang="fr-FR" dirty="0" err="1" smtClean="0"/>
              <a:t>creticus</a:t>
            </a:r>
            <a:r>
              <a:rPr lang="fr-FR" baseline="0" dirty="0" smtClean="0"/>
              <a:t> et </a:t>
            </a:r>
            <a:r>
              <a:rPr lang="fr-FR" baseline="0" dirty="0" err="1" smtClean="0"/>
              <a:t>Cistus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salviifolus</a:t>
            </a:r>
            <a:r>
              <a:rPr lang="fr-FR" baseline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264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Lamiaceae</a:t>
            </a:r>
            <a:r>
              <a:rPr lang="fr-FR" dirty="0" smtClean="0"/>
              <a:t> très rameuse, en buisson,</a:t>
            </a:r>
            <a:r>
              <a:rPr lang="fr-FR" baseline="0" dirty="0" smtClean="0"/>
              <a:t> à </a:t>
            </a:r>
            <a:r>
              <a:rPr lang="fr-FR" dirty="0" smtClean="0"/>
              <a:t>rameaux anciens terminés par des épines. Forte odeur balsamique. Feuilles presque linéaires, </a:t>
            </a:r>
            <a:r>
              <a:rPr lang="fr-FR" dirty="0" err="1" smtClean="0"/>
              <a:t>canaliculées</a:t>
            </a:r>
            <a:r>
              <a:rPr lang="fr-FR" dirty="0" smtClean="0"/>
              <a:t>, sessiles. Fleurs unilatérales, </a:t>
            </a:r>
            <a:r>
              <a:rPr lang="fr-FR" dirty="0" err="1" smtClean="0"/>
              <a:t>blanches.Remarquez</a:t>
            </a:r>
            <a:r>
              <a:rPr lang="fr-FR" dirty="0" smtClean="0"/>
              <a:t> la pilosité sue la lèvre supérieure. Très répandue en Corse.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483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Sépales à arêtes étalées et coriaces</a:t>
            </a:r>
            <a:r>
              <a:rPr lang="fr-FR" baseline="0" dirty="0" smtClean="0"/>
              <a:t> chez </a:t>
            </a:r>
            <a:r>
              <a:rPr lang="fr-FR" i="1" baseline="0" dirty="0" smtClean="0"/>
              <a:t>P. </a:t>
            </a:r>
            <a:r>
              <a:rPr lang="fr-FR" i="1" baseline="0" dirty="0" err="1" smtClean="0"/>
              <a:t>echinulata</a:t>
            </a:r>
            <a:r>
              <a:rPr lang="fr-FR" baseline="0" dirty="0" smtClean="0"/>
              <a:t>. Bractées scarieuses hyalines formant de grosses </a:t>
            </a:r>
            <a:r>
              <a:rPr lang="fr-FR" i="0" baseline="0" dirty="0" smtClean="0"/>
              <a:t>têtes caractéristiques </a:t>
            </a:r>
            <a:r>
              <a:rPr lang="fr-FR" baseline="0" dirty="0" smtClean="0"/>
              <a:t>chez </a:t>
            </a:r>
            <a:r>
              <a:rPr lang="fr-FR" i="1" baseline="0" dirty="0" smtClean="0"/>
              <a:t>P. </a:t>
            </a:r>
            <a:r>
              <a:rPr lang="fr-FR" i="1" baseline="0" dirty="0" err="1" smtClean="0"/>
              <a:t>argentea</a:t>
            </a:r>
            <a:r>
              <a:rPr lang="fr-FR" baseline="0" dirty="0" smtClean="0"/>
              <a:t>. </a:t>
            </a:r>
            <a:r>
              <a:rPr lang="fr-FR" dirty="0" smtClean="0"/>
              <a:t>Espèces méditerranéennes des terrains siliceux, fréquentes en Corse.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540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</a:t>
            </a:r>
            <a:r>
              <a:rPr lang="fr-FR" baseline="0" dirty="0" smtClean="0"/>
              <a:t> annuelle à tiges pouvant dépasser 2 m, disséminée sur le littoral corse, présente en France continentale uniquement en 1 point des Maures.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054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</a:t>
            </a:r>
            <a:r>
              <a:rPr lang="fr-FR" dirty="0" err="1" smtClean="0"/>
              <a:t>sténoméditerranéenne</a:t>
            </a:r>
            <a:r>
              <a:rPr lang="fr-FR" dirty="0" smtClean="0"/>
              <a:t> typique des maquis siliceux, commune en Corse. Rameaux de l’année,</a:t>
            </a:r>
            <a:r>
              <a:rPr lang="fr-FR" baseline="0" dirty="0" smtClean="0"/>
              <a:t> f</a:t>
            </a:r>
            <a:r>
              <a:rPr lang="fr-FR" dirty="0" smtClean="0"/>
              <a:t>euilles et gousses </a:t>
            </a:r>
            <a:r>
              <a:rPr lang="fr-FR" dirty="0" err="1" smtClean="0"/>
              <a:t>velues.Feuilles</a:t>
            </a:r>
            <a:r>
              <a:rPr lang="fr-FR" dirty="0" smtClean="0"/>
              <a:t> à 3 folioles</a:t>
            </a:r>
            <a:r>
              <a:rPr lang="fr-FR" baseline="0" dirty="0" smtClean="0"/>
              <a:t> la médiane étant la plus grande.</a:t>
            </a:r>
            <a:r>
              <a:rPr lang="fr-FR" dirty="0" smtClean="0"/>
              <a:t> Fleurs grandes, pendantes. A ne pas confondre avec </a:t>
            </a:r>
            <a:r>
              <a:rPr lang="fr-FR" i="1" dirty="0" err="1" smtClean="0"/>
              <a:t>Calicotome</a:t>
            </a:r>
            <a:r>
              <a:rPr lang="fr-FR" i="1" dirty="0" smtClean="0"/>
              <a:t> </a:t>
            </a:r>
            <a:r>
              <a:rPr lang="fr-FR" i="1" dirty="0" err="1" smtClean="0"/>
              <a:t>villosa</a:t>
            </a:r>
            <a:r>
              <a:rPr lang="fr-FR" dirty="0" smtClean="0"/>
              <a:t> (aujourd’hui </a:t>
            </a:r>
            <a:r>
              <a:rPr lang="fr-FR" i="1" dirty="0" err="1" smtClean="0"/>
              <a:t>Cytisus</a:t>
            </a:r>
            <a:r>
              <a:rPr lang="fr-FR" i="1" dirty="0" smtClean="0"/>
              <a:t> </a:t>
            </a:r>
            <a:r>
              <a:rPr lang="fr-FR" i="1" dirty="0" err="1" smtClean="0"/>
              <a:t>lanigerus</a:t>
            </a:r>
            <a:r>
              <a:rPr lang="fr-FR" i="1" baseline="0" dirty="0" smtClean="0"/>
              <a:t>  </a:t>
            </a:r>
            <a:r>
              <a:rPr lang="fr-FR" dirty="0" smtClean="0"/>
              <a:t>), épineux et à gousses tétraédriques, également fréquent en Corse.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170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Caryophyllaceae</a:t>
            </a:r>
            <a:r>
              <a:rPr lang="fr-FR" dirty="0" smtClean="0"/>
              <a:t> Plante glauque à tiges couchées, un peu </a:t>
            </a:r>
            <a:r>
              <a:rPr lang="fr-FR" dirty="0" err="1" smtClean="0"/>
              <a:t>crassulantes</a:t>
            </a:r>
            <a:r>
              <a:rPr lang="fr-FR" dirty="0" smtClean="0"/>
              <a:t>. Inflorescences blanches à aspect perlé en raison des fleurs peu</a:t>
            </a:r>
            <a:r>
              <a:rPr lang="fr-FR" baseline="0" dirty="0" smtClean="0"/>
              <a:t> ouvertes. Assez commun en Corse sur arènes </a:t>
            </a:r>
            <a:r>
              <a:rPr lang="fr-FR" baseline="0" dirty="0" err="1" smtClean="0"/>
              <a:t>thermoméditerranéennes</a:t>
            </a:r>
            <a:r>
              <a:rPr lang="fr-FR" baseline="0" dirty="0" smtClean="0"/>
              <a:t>, devenu rare dans le Midi. Feuilles alternes.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946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Résédaceae</a:t>
            </a:r>
            <a:r>
              <a:rPr lang="fr-FR" dirty="0" smtClean="0"/>
              <a:t> membre</a:t>
            </a:r>
            <a:r>
              <a:rPr lang="fr-FR" baseline="0" dirty="0" smtClean="0"/>
              <a:t> d’un groupe complexe p</a:t>
            </a:r>
            <a:r>
              <a:rPr lang="fr-FR" dirty="0" smtClean="0"/>
              <a:t>roche des résédas. Espèce ibérique à extension </a:t>
            </a:r>
            <a:r>
              <a:rPr lang="fr-FR" dirty="0" err="1" smtClean="0"/>
              <a:t>cyrno</a:t>
            </a:r>
            <a:r>
              <a:rPr lang="fr-FR" dirty="0" smtClean="0"/>
              <a:t>-sarde, commune sur les côtes de l’île mais absente de France continentale. Les feuilles spatulées le distinguent des espèces voisines.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795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Belle espèce sud-méditerranéenne trouvant sa limite nord en Corse. Peut atteindre 2 m de hauteur. Noter les bractées de l’involucre non nettement décurrentes,</a:t>
            </a:r>
            <a:r>
              <a:rPr lang="fr-FR" baseline="0" dirty="0" smtClean="0"/>
              <a:t> </a:t>
            </a:r>
            <a:r>
              <a:rPr lang="fr-FR" dirty="0" smtClean="0"/>
              <a:t>terminées par un faisceau d’épines subégales réunies en lame à la base de l’appendice..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7511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Renoncule à f</a:t>
            </a:r>
            <a:r>
              <a:rPr lang="fr-FR" baseline="0" dirty="0" smtClean="0"/>
              <a:t>euilles palmées. Fleurs assez grandes. Carpelles très gros, comprimés, à bec court et large. Espèce paludéenne sud-méditerranéenne trouvant sa limite nord en Corse.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648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 très divisées en 3 lobes principaux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2932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nord-africaine naturalisée en Corse depuis une trentaine d’années, en expansion dans les régions d’Ajaccio et de Porto-Vecchio. Floraison d’octobre à avril.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421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Lors d’un regroupements des voitures, des espèces bien intéressantes retiennent un grand moment notre attention.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8612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de Méditerranée</a:t>
            </a:r>
            <a:r>
              <a:rPr lang="fr-FR" baseline="0" dirty="0" smtClean="0"/>
              <a:t> centrale et orientale, absente de France continentale, exceptionnelle en Corse où l’unique station avait été perdue de vue durant plusieurs décennies. Les feuilles rondes, </a:t>
            </a:r>
            <a:r>
              <a:rPr lang="fr-FR" baseline="0" dirty="0" err="1" smtClean="0"/>
              <a:t>embrassantes</a:t>
            </a:r>
            <a:r>
              <a:rPr lang="fr-FR" baseline="0" dirty="0" smtClean="0"/>
              <a:t> et pratiquement entières sont très particulières parmi les </a:t>
            </a:r>
            <a:r>
              <a:rPr lang="fr-FR" baseline="0" dirty="0" err="1" smtClean="0"/>
              <a:t>Apiacées</a:t>
            </a:r>
            <a:r>
              <a:rPr lang="fr-FR" baseline="0" dirty="0" smtClean="0"/>
              <a:t>. Nous l’avons trouvé au bout d’un chemin bien étroit , dans un endroit « dangereux » accueillis par des vociférations et un fusil.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9584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Boraginaceae</a:t>
            </a:r>
            <a:r>
              <a:rPr lang="fr-FR" dirty="0" smtClean="0"/>
              <a:t> Espèce commune des friches méditerranéennes, bien reconnaissable à ses corolles</a:t>
            </a:r>
            <a:r>
              <a:rPr lang="fr-FR" baseline="0" dirty="0" smtClean="0"/>
              <a:t> bleues veinées en </a:t>
            </a:r>
            <a:r>
              <a:rPr lang="fr-FR" baseline="0" dirty="0" err="1" smtClean="0"/>
              <a:t>réseau.Remonte</a:t>
            </a:r>
            <a:r>
              <a:rPr lang="fr-FR" baseline="0" dirty="0" smtClean="0"/>
              <a:t> jusqu’à Lyon !! Fruits </a:t>
            </a:r>
            <a:r>
              <a:rPr lang="fr-FR" baseline="0" dirty="0" err="1" smtClean="0"/>
              <a:t>accrochants</a:t>
            </a:r>
            <a:r>
              <a:rPr lang="fr-FR" baseline="0" dirty="0" smtClean="0"/>
              <a:t> favorisant la dissémination.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052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Orobanchaceae</a:t>
            </a:r>
            <a:r>
              <a:rPr lang="fr-FR" baseline="0" dirty="0" smtClean="0"/>
              <a:t> </a:t>
            </a:r>
            <a:r>
              <a:rPr lang="fr-FR" dirty="0" smtClean="0"/>
              <a:t> commune en Corse, et en France dans</a:t>
            </a:r>
            <a:r>
              <a:rPr lang="fr-FR" baseline="0" dirty="0" smtClean="0"/>
              <a:t> le Midi</a:t>
            </a:r>
            <a:r>
              <a:rPr lang="fr-FR" dirty="0" smtClean="0"/>
              <a:t>. Reconnaissable à sa tige ramifiée et à ses corolles bleues. Dents du calice longuement acuminées. Parasite sur de nombreuses espèces mais surtout sur </a:t>
            </a:r>
            <a:r>
              <a:rPr lang="fr-FR" i="1" dirty="0" smtClean="0"/>
              <a:t>oxalis </a:t>
            </a:r>
            <a:r>
              <a:rPr lang="fr-FR" i="1" dirty="0" err="1" smtClean="0"/>
              <a:t>pes</a:t>
            </a:r>
            <a:r>
              <a:rPr lang="fr-FR" i="1" dirty="0" smtClean="0"/>
              <a:t> </a:t>
            </a:r>
            <a:r>
              <a:rPr lang="fr-FR" i="1" dirty="0" err="1" smtClean="0"/>
              <a:t>caprae</a:t>
            </a:r>
            <a:r>
              <a:rPr lang="fr-FR" dirty="0" smtClean="0"/>
              <a:t>;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9577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méditerranéenne n’existant en France que</a:t>
            </a:r>
            <a:r>
              <a:rPr lang="fr-FR" baseline="0" dirty="0" smtClean="0"/>
              <a:t> sur les calcaires de Bonifacio, où elle est très rarement observée. Facilement confondue avec </a:t>
            </a:r>
            <a:r>
              <a:rPr lang="fr-FR" i="1" baseline="0" dirty="0" smtClean="0"/>
              <a:t>L. </a:t>
            </a:r>
            <a:r>
              <a:rPr lang="fr-FR" i="1" baseline="0" dirty="0" err="1" smtClean="0"/>
              <a:t>cicera</a:t>
            </a:r>
            <a:r>
              <a:rPr lang="fr-FR" baseline="0" dirty="0" smtClean="0"/>
              <a:t>, également présente sur le site, mais distincte par ses gousses ovales à </a:t>
            </a:r>
            <a:r>
              <a:rPr lang="fr-FR" dirty="0" smtClean="0"/>
              <a:t>suture ventrale bordée de 2 carènes.</a:t>
            </a:r>
          </a:p>
          <a:p>
            <a:r>
              <a:rPr lang="fr-FR" dirty="0" err="1" smtClean="0"/>
              <a:t>Medit</a:t>
            </a:r>
            <a:r>
              <a:rPr lang="fr-FR" dirty="0" smtClean="0"/>
              <a:t>. RR Sud de la corse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3725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Plantes</a:t>
            </a:r>
            <a:r>
              <a:rPr lang="fr-FR" baseline="0" dirty="0" smtClean="0"/>
              <a:t> communes ou très communes mais qui structurent le paysage; Deux </a:t>
            </a:r>
            <a:r>
              <a:rPr lang="fr-FR" baseline="0" dirty="0" err="1" smtClean="0"/>
              <a:t>Oléaceae</a:t>
            </a:r>
            <a:r>
              <a:rPr lang="fr-FR" baseline="0" dirty="0" smtClean="0"/>
              <a:t>: la </a:t>
            </a:r>
            <a:r>
              <a:rPr lang="fr-FR" baseline="0" dirty="0" err="1" smtClean="0"/>
              <a:t>Phylaire</a:t>
            </a:r>
            <a:r>
              <a:rPr lang="fr-FR" baseline="0" dirty="0" smtClean="0"/>
              <a:t> avec ses feuilles un peu larges ,2 à 3 fois plus larges que longues et l’olivier avec des feuilles au contraire étroites et couvertes à la face inf. d ‘une  pilosité blanche. Une </a:t>
            </a:r>
            <a:r>
              <a:rPr lang="fr-FR" baseline="0" dirty="0" err="1" smtClean="0"/>
              <a:t>anacardiaceae</a:t>
            </a:r>
            <a:r>
              <a:rPr lang="fr-FR" baseline="0" dirty="0" smtClean="0"/>
              <a:t>: </a:t>
            </a:r>
            <a:r>
              <a:rPr lang="fr-FR" i="1" baseline="0" dirty="0" err="1" smtClean="0"/>
              <a:t>Pistacia</a:t>
            </a:r>
            <a:r>
              <a:rPr lang="fr-FR" i="1" baseline="0" dirty="0" smtClean="0"/>
              <a:t> </a:t>
            </a:r>
            <a:r>
              <a:rPr lang="fr-FR" i="1" baseline="0" dirty="0" err="1" smtClean="0"/>
              <a:t>lentiscus</a:t>
            </a:r>
            <a:r>
              <a:rPr lang="fr-FR" i="1" baseline="0" dirty="0" smtClean="0"/>
              <a:t> </a:t>
            </a:r>
            <a:r>
              <a:rPr lang="fr-FR" baseline="0" dirty="0" smtClean="0"/>
              <a:t>avec un nombre pair de folioles. Une </a:t>
            </a:r>
            <a:r>
              <a:rPr lang="fr-FR" baseline="0" dirty="0" err="1" smtClean="0"/>
              <a:t>Myrtaceae</a:t>
            </a:r>
            <a:r>
              <a:rPr lang="fr-FR" baseline="0" dirty="0" smtClean="0"/>
              <a:t> : </a:t>
            </a:r>
            <a:r>
              <a:rPr lang="fr-FR" i="1" baseline="0" dirty="0" err="1" smtClean="0"/>
              <a:t>Myrtus</a:t>
            </a:r>
            <a:r>
              <a:rPr lang="fr-FR" i="1" baseline="0" dirty="0" smtClean="0"/>
              <a:t> </a:t>
            </a:r>
            <a:r>
              <a:rPr lang="fr-FR" i="1" baseline="0" dirty="0" err="1" smtClean="0"/>
              <a:t>communis</a:t>
            </a:r>
            <a:r>
              <a:rPr lang="fr-FR" i="1" baseline="0" dirty="0" smtClean="0"/>
              <a:t> t</a:t>
            </a:r>
            <a:r>
              <a:rPr lang="fr-FR" i="0" baseline="0" dirty="0" smtClean="0"/>
              <a:t>rès</a:t>
            </a:r>
            <a:r>
              <a:rPr lang="fr-FR" i="1" baseline="0" dirty="0" smtClean="0"/>
              <a:t> </a:t>
            </a:r>
            <a:r>
              <a:rPr lang="fr-FR" i="0" baseline="0" dirty="0" smtClean="0"/>
              <a:t>odorante, sépales et pétales libres, nombreuses étamines libres et qui donne de petites baies souvent utilisées en liqueur . </a:t>
            </a:r>
            <a:r>
              <a:rPr lang="fr-FR" i="1" baseline="0" dirty="0" smtClean="0"/>
              <a:t>Erica </a:t>
            </a:r>
            <a:r>
              <a:rPr lang="fr-FR" i="1" baseline="0" dirty="0" err="1" smtClean="0"/>
              <a:t>arborea</a:t>
            </a:r>
            <a:r>
              <a:rPr lang="fr-FR" i="1" baseline="0" dirty="0" smtClean="0"/>
              <a:t> </a:t>
            </a:r>
            <a:r>
              <a:rPr lang="fr-FR" i="0" baseline="0" dirty="0" smtClean="0"/>
              <a:t>est  reconnaissable à ses jeunes rameaux velus;  sur silice.</a:t>
            </a:r>
            <a:endParaRPr lang="fr-FR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7394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Astéraceae</a:t>
            </a:r>
            <a:r>
              <a:rPr lang="fr-FR" baseline="0" dirty="0" smtClean="0"/>
              <a:t> </a:t>
            </a:r>
            <a:r>
              <a:rPr lang="fr-FR" dirty="0" smtClean="0"/>
              <a:t>des friches méditerranéennes acidiphiles, très commune en Corse mais absente de France continentale. Forte odeur de pyrèthre. Fleurs blanc sale, non encore épanouies lors de la session.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864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Apiaceae</a:t>
            </a:r>
            <a:r>
              <a:rPr lang="fr-FR" dirty="0" smtClean="0"/>
              <a:t>.</a:t>
            </a:r>
            <a:r>
              <a:rPr lang="fr-FR" baseline="0" dirty="0" smtClean="0"/>
              <a:t> </a:t>
            </a:r>
            <a:r>
              <a:rPr lang="fr-FR" dirty="0" smtClean="0"/>
              <a:t>Espèce </a:t>
            </a:r>
            <a:r>
              <a:rPr lang="fr-FR" dirty="0" err="1" smtClean="0"/>
              <a:t>sténoméditerranéenne</a:t>
            </a:r>
            <a:r>
              <a:rPr lang="fr-FR" dirty="0" smtClean="0"/>
              <a:t> répandue sur les calcaires (ou schistes) de Corse, mais absente de France continentale à l’état naturel. Remarquer les feuilles très finement divisées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9736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sténoméditerranéenne</a:t>
            </a:r>
            <a:r>
              <a:rPr lang="fr-FR" baseline="0" dirty="0" smtClean="0"/>
              <a:t> disséminée en Corse, dans les cultures, ou au pied des haies ; très rare en France continentale. D</a:t>
            </a:r>
            <a:r>
              <a:rPr lang="fr-FR" dirty="0" smtClean="0"/>
              <a:t>iffère du</a:t>
            </a:r>
            <a:r>
              <a:rPr lang="fr-FR" baseline="0" dirty="0" smtClean="0"/>
              <a:t> banal</a:t>
            </a:r>
            <a:r>
              <a:rPr lang="fr-FR" dirty="0" smtClean="0"/>
              <a:t> </a:t>
            </a:r>
            <a:r>
              <a:rPr lang="fr-FR" i="1" dirty="0" smtClean="0"/>
              <a:t>Rh. </a:t>
            </a:r>
            <a:r>
              <a:rPr lang="fr-FR" i="1" dirty="0" err="1" smtClean="0"/>
              <a:t>edulis</a:t>
            </a:r>
            <a:r>
              <a:rPr lang="fr-FR" dirty="0" smtClean="0"/>
              <a:t> par ses akènes plus fins, plus nombreux et </a:t>
            </a:r>
            <a:r>
              <a:rPr lang="fr-FR" dirty="0" err="1" smtClean="0"/>
              <a:t>courbés.Ils</a:t>
            </a:r>
            <a:r>
              <a:rPr lang="fr-FR" dirty="0" smtClean="0"/>
              <a:t> sont enveloppés de bractées dont l’extrémité porte des cils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7192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Cistaceae</a:t>
            </a:r>
            <a:r>
              <a:rPr lang="fr-FR" dirty="0" smtClean="0"/>
              <a:t> grêle proche de T. </a:t>
            </a:r>
            <a:r>
              <a:rPr lang="fr-FR" dirty="0" err="1" smtClean="0"/>
              <a:t>guttata</a:t>
            </a:r>
            <a:r>
              <a:rPr lang="fr-FR" dirty="0" smtClean="0"/>
              <a:t>. Commune en Corse mais non confirmée en France continentale.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8359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Toujours sur le calcaire</a:t>
            </a:r>
            <a:r>
              <a:rPr lang="fr-FR" baseline="0" dirty="0" smtClean="0"/>
              <a:t> de Bonifacio ; </a:t>
            </a:r>
            <a:r>
              <a:rPr lang="fr-FR" i="1" dirty="0" err="1" smtClean="0"/>
              <a:t>Pallenis</a:t>
            </a:r>
            <a:r>
              <a:rPr lang="fr-FR" i="1" dirty="0" smtClean="0"/>
              <a:t> </a:t>
            </a:r>
            <a:r>
              <a:rPr lang="fr-FR" i="1" dirty="0" err="1" smtClean="0"/>
              <a:t>maritima</a:t>
            </a:r>
            <a:r>
              <a:rPr lang="fr-FR" i="1" dirty="0" smtClean="0"/>
              <a:t> </a:t>
            </a:r>
            <a:r>
              <a:rPr lang="fr-FR" dirty="0" smtClean="0"/>
              <a:t>(ex </a:t>
            </a:r>
            <a:r>
              <a:rPr lang="fr-FR" i="1" dirty="0" err="1" smtClean="0"/>
              <a:t>Asteriscus</a:t>
            </a:r>
            <a:r>
              <a:rPr lang="fr-FR" i="1" dirty="0" smtClean="0"/>
              <a:t> </a:t>
            </a:r>
            <a:r>
              <a:rPr lang="fr-FR" i="1" dirty="0" err="1" smtClean="0"/>
              <a:t>maritimus</a:t>
            </a:r>
            <a:r>
              <a:rPr lang="fr-FR" i="1" dirty="0" smtClean="0"/>
              <a:t> ).</a:t>
            </a:r>
            <a:r>
              <a:rPr lang="fr-FR" i="0" dirty="0" smtClean="0"/>
              <a:t> A droite, </a:t>
            </a:r>
            <a:r>
              <a:rPr lang="fr-FR" i="1" dirty="0" err="1" smtClean="0"/>
              <a:t>Camphorosma</a:t>
            </a:r>
            <a:r>
              <a:rPr lang="fr-FR" i="1" dirty="0" smtClean="0"/>
              <a:t> </a:t>
            </a:r>
            <a:r>
              <a:rPr lang="fr-FR" i="1" dirty="0" err="1" smtClean="0"/>
              <a:t>monspeliaca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904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Remarquez la feuille entière lancéolée, rare chez les Renoncules , les pétales non contigus,</a:t>
            </a:r>
            <a:r>
              <a:rPr lang="fr-FR" baseline="0" dirty="0" smtClean="0"/>
              <a:t> les akènes sans bec sur une tête arrondie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6553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Ex </a:t>
            </a:r>
            <a:r>
              <a:rPr lang="fr-FR" dirty="0" err="1" smtClean="0"/>
              <a:t>Asteriscus</a:t>
            </a:r>
            <a:r>
              <a:rPr lang="fr-FR" dirty="0" smtClean="0"/>
              <a:t> </a:t>
            </a:r>
            <a:r>
              <a:rPr lang="fr-FR" dirty="0" err="1" smtClean="0"/>
              <a:t>maritimus</a:t>
            </a:r>
            <a:r>
              <a:rPr lang="fr-FR" dirty="0" smtClean="0"/>
              <a:t>.</a:t>
            </a:r>
            <a:r>
              <a:rPr lang="fr-FR" baseline="0" dirty="0" smtClean="0"/>
              <a:t> </a:t>
            </a:r>
            <a:r>
              <a:rPr lang="fr-FR" dirty="0" smtClean="0"/>
              <a:t>Massifs calcaires littoraux du Midi et de Corse</a:t>
            </a:r>
            <a:r>
              <a:rPr lang="fr-FR" baseline="0" dirty="0" smtClean="0"/>
              <a:t> </a:t>
            </a:r>
            <a:r>
              <a:rPr lang="fr-FR" dirty="0" smtClean="0"/>
              <a:t>du</a:t>
            </a:r>
            <a:r>
              <a:rPr lang="fr-FR" baseline="0" dirty="0" smtClean="0"/>
              <a:t> </a:t>
            </a:r>
            <a:r>
              <a:rPr lang="fr-FR" dirty="0" smtClean="0"/>
              <a:t>Sud. Bractées </a:t>
            </a:r>
            <a:r>
              <a:rPr lang="fr-FR" dirty="0" err="1" smtClean="0"/>
              <a:t>involucrales</a:t>
            </a:r>
            <a:r>
              <a:rPr lang="fr-FR" dirty="0" smtClean="0"/>
              <a:t> obtuses et inermes.</a:t>
            </a:r>
            <a:r>
              <a:rPr lang="fr-FR" baseline="0" dirty="0" smtClean="0"/>
              <a:t> Plante en coussin dans les rochers sous influence </a:t>
            </a:r>
            <a:r>
              <a:rPr lang="fr-FR" baseline="0" dirty="0" err="1" smtClean="0"/>
              <a:t>aérohaline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7725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très piquante</a:t>
            </a:r>
            <a:r>
              <a:rPr lang="fr-FR" baseline="0" dirty="0" smtClean="0"/>
              <a:t> à cause des rachis foliaires épineux, proche de </a:t>
            </a:r>
            <a:r>
              <a:rPr lang="fr-FR" i="1" baseline="0" dirty="0" smtClean="0"/>
              <a:t>A. </a:t>
            </a:r>
            <a:r>
              <a:rPr lang="fr-FR" i="1" baseline="0" dirty="0" err="1" smtClean="0"/>
              <a:t>tragacantha</a:t>
            </a:r>
            <a:r>
              <a:rPr lang="fr-FR" baseline="0" dirty="0" smtClean="0"/>
              <a:t> de Provence, mais distincte par ses dimensions plus réduites et par la forme différente du calice. P</a:t>
            </a:r>
            <a:r>
              <a:rPr lang="fr-FR" dirty="0" smtClean="0"/>
              <a:t>résente en Corse uniquement sur les calcaires</a:t>
            </a:r>
            <a:r>
              <a:rPr lang="fr-FR" baseline="0" dirty="0" smtClean="0"/>
              <a:t> littoraux de Bonifacio.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2824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Amaranthaceae</a:t>
            </a:r>
            <a:r>
              <a:rPr lang="fr-FR" dirty="0" smtClean="0"/>
              <a:t> fréquente dans</a:t>
            </a:r>
            <a:r>
              <a:rPr lang="fr-FR" baseline="0" dirty="0" smtClean="0"/>
              <a:t> les terrains salés du </a:t>
            </a:r>
            <a:r>
              <a:rPr lang="fr-FR" dirty="0" smtClean="0"/>
              <a:t>Midi et de Corse.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0739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Plumbaginaceae</a:t>
            </a:r>
            <a:r>
              <a:rPr lang="fr-FR" dirty="0" smtClean="0"/>
              <a:t> Espèce</a:t>
            </a:r>
            <a:r>
              <a:rPr lang="fr-FR" baseline="0" dirty="0" smtClean="0"/>
              <a:t> endémique des calcaires littoraux de </a:t>
            </a:r>
            <a:r>
              <a:rPr lang="fr-FR" dirty="0" smtClean="0"/>
              <a:t>Bonifacio, formant des coussins pouvant dépasser 1 m de diamètre. Feuilles</a:t>
            </a:r>
            <a:r>
              <a:rPr lang="fr-FR" baseline="0" dirty="0" smtClean="0"/>
              <a:t> de 1 à 2 cm.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0008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Belle espèce à floraison précoce, disséminée en Corse méridionale, très rare en France continentale Quelques spots dans les Maures. Ne pas confondre avec le nom d’une autre espèce très fréquente chez nous </a:t>
            </a:r>
            <a:r>
              <a:rPr lang="fr-FR" i="1" dirty="0" err="1" smtClean="0"/>
              <a:t>Hypericum</a:t>
            </a:r>
            <a:r>
              <a:rPr lang="fr-FR" i="1" dirty="0" smtClean="0"/>
              <a:t> </a:t>
            </a:r>
            <a:r>
              <a:rPr lang="fr-FR" i="1" dirty="0" err="1" smtClean="0"/>
              <a:t>perforatum</a:t>
            </a:r>
            <a:r>
              <a:rPr lang="fr-FR" i="1" dirty="0" smtClean="0"/>
              <a:t>.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8349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Asteraceae</a:t>
            </a:r>
            <a:r>
              <a:rPr lang="fr-FR" dirty="0" smtClean="0"/>
              <a:t>. Distincte de la </a:t>
            </a:r>
            <a:r>
              <a:rPr lang="fr-FR" dirty="0" err="1" smtClean="0"/>
              <a:t>ssp</a:t>
            </a:r>
            <a:r>
              <a:rPr lang="fr-FR" dirty="0" smtClean="0"/>
              <a:t> </a:t>
            </a:r>
            <a:r>
              <a:rPr lang="fr-FR" dirty="0" err="1" smtClean="0"/>
              <a:t>italicum</a:t>
            </a:r>
            <a:r>
              <a:rPr lang="fr-FR" dirty="0" smtClean="0"/>
              <a:t> (photo</a:t>
            </a:r>
            <a:r>
              <a:rPr lang="fr-FR" baseline="0" dirty="0" smtClean="0"/>
              <a:t> de</a:t>
            </a:r>
            <a:r>
              <a:rPr lang="fr-FR" dirty="0" smtClean="0"/>
              <a:t> gauche) par ses feuilles de moins de</a:t>
            </a:r>
            <a:r>
              <a:rPr lang="fr-FR" baseline="0" dirty="0" smtClean="0"/>
              <a:t> 10 mm et par ses nombreux petits faisceaux foliaires axillaires. Port compact. Sous-espèce sarde remontant localement jusqu’au sud de la Corse.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9600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Autre </a:t>
            </a:r>
            <a:r>
              <a:rPr lang="fr-FR" dirty="0" err="1" smtClean="0"/>
              <a:t>Asteraceae.Plante</a:t>
            </a:r>
            <a:r>
              <a:rPr lang="fr-FR" baseline="0" dirty="0" smtClean="0"/>
              <a:t> grêle. Feuilles basales entières ou un peu lobées. Involucre hérissé de soies raides avec des bractées + ou – sur un seul rang. Ligules jaune vif, lavées de rouge à l’extérieur. Espèce </a:t>
            </a:r>
            <a:r>
              <a:rPr lang="fr-FR" baseline="0" dirty="0" err="1" smtClean="0"/>
              <a:t>sténoméditerranéenne</a:t>
            </a:r>
            <a:r>
              <a:rPr lang="fr-FR" baseline="0" dirty="0" smtClean="0"/>
              <a:t> très commune en Corse, localisée en France continentale (Provence littorale) dans des pelouses ouvertes.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0044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i="1" dirty="0" err="1" smtClean="0"/>
              <a:t>Armeria</a:t>
            </a:r>
            <a:r>
              <a:rPr lang="fr-FR" i="1" dirty="0" smtClean="0"/>
              <a:t> </a:t>
            </a:r>
            <a:r>
              <a:rPr lang="fr-FR" i="1" dirty="0" err="1" smtClean="0"/>
              <a:t>pungens</a:t>
            </a:r>
            <a:r>
              <a:rPr lang="fr-FR" dirty="0" smtClean="0"/>
              <a:t> : espèce la plus robuste du genre </a:t>
            </a:r>
            <a:r>
              <a:rPr lang="fr-FR" i="1" dirty="0" err="1" smtClean="0"/>
              <a:t>Armeria</a:t>
            </a:r>
            <a:r>
              <a:rPr lang="fr-FR" dirty="0" smtClean="0"/>
              <a:t>,</a:t>
            </a:r>
            <a:r>
              <a:rPr lang="fr-FR" baseline="0" dirty="0" smtClean="0"/>
              <a:t> singulière par son port arbustif</a:t>
            </a:r>
            <a:r>
              <a:rPr lang="fr-FR" dirty="0" smtClean="0"/>
              <a:t>. Stations isolées en Méditerranée occidentale. </a:t>
            </a:r>
          </a:p>
          <a:p>
            <a:pPr marL="0" indent="0">
              <a:buNone/>
            </a:pPr>
            <a:r>
              <a:rPr lang="fr-FR" i="1" dirty="0" err="1" smtClean="0"/>
              <a:t>Carthamus</a:t>
            </a:r>
            <a:r>
              <a:rPr lang="fr-FR" i="1" baseline="0" dirty="0" smtClean="0"/>
              <a:t> </a:t>
            </a:r>
            <a:r>
              <a:rPr lang="fr-FR" i="1" baseline="0" dirty="0" err="1" smtClean="0"/>
              <a:t>coeruleus</a:t>
            </a:r>
            <a:r>
              <a:rPr lang="fr-FR" i="1" baseline="0" dirty="0" smtClean="0"/>
              <a:t> </a:t>
            </a:r>
            <a:r>
              <a:rPr lang="fr-FR" baseline="0" dirty="0" smtClean="0"/>
              <a:t>: plante clonale sans multiplication sexuée, en voie d’extinction sur le site de </a:t>
            </a:r>
            <a:r>
              <a:rPr lang="fr-FR" baseline="0" dirty="0" err="1" smtClean="0"/>
              <a:t>Sperone</a:t>
            </a:r>
            <a:r>
              <a:rPr lang="fr-FR" baseline="0" dirty="0" smtClean="0"/>
              <a:t>. Feuilles non divisées (sauf parfois les inf.)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7200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Geraniaceae</a:t>
            </a:r>
            <a:r>
              <a:rPr lang="fr-FR" dirty="0" smtClean="0"/>
              <a:t> . Sur des rochers maritimes. Soumis aux embruns.</a:t>
            </a:r>
            <a:r>
              <a:rPr lang="fr-FR" baseline="0" dirty="0" smtClean="0"/>
              <a:t> </a:t>
            </a:r>
            <a:r>
              <a:rPr lang="fr-FR" dirty="0" smtClean="0"/>
              <a:t>Présent en Corse entre Calvi et Ajaccio et à Bonifacio. Feuilles un peu </a:t>
            </a:r>
            <a:r>
              <a:rPr lang="fr-FR" dirty="0" err="1" smtClean="0"/>
              <a:t>crassulantes</a:t>
            </a:r>
            <a:r>
              <a:rPr lang="fr-FR" dirty="0" smtClean="0"/>
              <a:t>, lobées. Plante</a:t>
            </a:r>
            <a:r>
              <a:rPr lang="fr-FR" baseline="0" dirty="0" smtClean="0"/>
              <a:t> tomenteuse. Fleurs grandes de 10-15mm de diamètre.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9020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/>
              <a:t>Belle </a:t>
            </a:r>
            <a:r>
              <a:rPr lang="fr-FR" dirty="0" err="1" smtClean="0"/>
              <a:t>Apaceae</a:t>
            </a:r>
            <a:r>
              <a:rPr lang="fr-FR" dirty="0" smtClean="0"/>
              <a:t> Espèce </a:t>
            </a:r>
            <a:r>
              <a:rPr lang="fr-FR" dirty="0" err="1" smtClean="0"/>
              <a:t>sténoméditerranéenne</a:t>
            </a:r>
            <a:r>
              <a:rPr lang="fr-FR" dirty="0" smtClean="0"/>
              <a:t> présente sur les calcaires de Bonifacio et en 1 point du Cap Corse. Récemment redécouverte en France continentale où elle est considérée comme introduite.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933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Feuilles tripartites à contour arrondi, cordées et dentées.  Remarquer les pétales petits et allongés.   </a:t>
            </a:r>
            <a:r>
              <a:rPr lang="fr-FR" dirty="0" smtClean="0"/>
              <a:t>Voir le fruit typique : un petit nombre de</a:t>
            </a:r>
            <a:r>
              <a:rPr lang="fr-FR" baseline="0" dirty="0" smtClean="0"/>
              <a:t> très gros </a:t>
            </a:r>
            <a:r>
              <a:rPr lang="fr-FR" dirty="0" smtClean="0"/>
              <a:t>akènes portant des spinules.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7414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col est à 950 m ,</a:t>
            </a:r>
            <a:r>
              <a:rPr lang="fr-FR" baseline="0" dirty="0" smtClean="0"/>
              <a:t> situé sur des chaos granitiques ;Il abrite des </a:t>
            </a:r>
            <a:r>
              <a:rPr lang="fr-FR" baseline="0" dirty="0" err="1" smtClean="0"/>
              <a:t>orophytes</a:t>
            </a:r>
            <a:r>
              <a:rPr lang="fr-FR" baseline="0" dirty="0" smtClean="0"/>
              <a:t> très souvent endémiques  Le Pin est </a:t>
            </a:r>
            <a:r>
              <a:rPr lang="fr-FR" baseline="0" dirty="0" err="1" smtClean="0"/>
              <a:t>Pinus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pinaster</a:t>
            </a:r>
            <a:r>
              <a:rPr lang="fr-FR" baseline="0" dirty="0" smtClean="0"/>
              <a:t>  </a:t>
            </a:r>
            <a:r>
              <a:rPr lang="fr-FR" dirty="0" smtClean="0"/>
              <a:t>Feuilles par deux</a:t>
            </a:r>
            <a:r>
              <a:rPr lang="fr-FR" baseline="0" dirty="0" smtClean="0"/>
              <a:t> de 10 à 15 cm. Cônes oblongs , coniques, aigus, d’un brun roux vif, de 8 à 20 cm. Ecailles à surface losangique.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7501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Commune en Corse dans les forêts montagnardes. Feuilles glaucescentes, coriaces, </a:t>
            </a:r>
            <a:r>
              <a:rPr lang="fr-FR" dirty="0" err="1" smtClean="0"/>
              <a:t>ternées</a:t>
            </a:r>
            <a:r>
              <a:rPr lang="fr-FR" dirty="0" smtClean="0"/>
              <a:t>, à dents presque épineuses. Fleurs grandes, verdâtres. Vicariante de </a:t>
            </a:r>
            <a:r>
              <a:rPr lang="fr-FR" i="1" dirty="0" smtClean="0"/>
              <a:t>H. </a:t>
            </a:r>
            <a:r>
              <a:rPr lang="fr-FR" i="1" dirty="0" err="1" smtClean="0"/>
              <a:t>lividus</a:t>
            </a:r>
            <a:r>
              <a:rPr lang="fr-FR" dirty="0" smtClean="0"/>
              <a:t> de Majorque</a:t>
            </a:r>
            <a:r>
              <a:rPr lang="fr-FR" baseline="0" dirty="0" smtClean="0"/>
              <a:t> qui est toutefois très différente</a:t>
            </a:r>
            <a:r>
              <a:rPr lang="fr-FR" dirty="0" smtClean="0"/>
              <a:t>. On aperçoit à gauche de l’image l’ortie endémique </a:t>
            </a:r>
            <a:r>
              <a:rPr lang="fr-FR" i="1" dirty="0" err="1" smtClean="0"/>
              <a:t>Urtica</a:t>
            </a:r>
            <a:r>
              <a:rPr lang="fr-FR" i="1" dirty="0" smtClean="0"/>
              <a:t> </a:t>
            </a:r>
            <a:r>
              <a:rPr lang="fr-FR" i="1" dirty="0" err="1" smtClean="0"/>
              <a:t>atrovirens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8401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</a:t>
            </a:r>
            <a:r>
              <a:rPr lang="fr-FR" dirty="0" err="1" smtClean="0"/>
              <a:t>sténoméditerranéenne</a:t>
            </a:r>
            <a:r>
              <a:rPr lang="fr-FR" dirty="0" smtClean="0"/>
              <a:t> disséminée et erratique en Corse, accidentelle en France continentale.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1796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Petite </a:t>
            </a:r>
            <a:r>
              <a:rPr lang="fr-FR" dirty="0" err="1" smtClean="0"/>
              <a:t>Orchidae</a:t>
            </a:r>
            <a:r>
              <a:rPr lang="fr-FR" dirty="0" smtClean="0"/>
              <a:t> à nombreuses pettes fleurs unicolores (sauf quelques </a:t>
            </a:r>
            <a:r>
              <a:rPr lang="fr-FR" baseline="0" dirty="0" smtClean="0"/>
              <a:t>petits tirets pourpres. Les sépales pointus  mesurent moins de 5 </a:t>
            </a:r>
            <a:r>
              <a:rPr lang="fr-FR" baseline="0" dirty="0" err="1" smtClean="0"/>
              <a:t>mm.</a:t>
            </a:r>
            <a:r>
              <a:rPr lang="fr-FR" baseline="0" dirty="0" smtClean="0"/>
              <a:t> Le labelle a trois lobes.  </a:t>
            </a:r>
            <a:r>
              <a:rPr lang="fr-FR" dirty="0" smtClean="0"/>
              <a:t>Midi, Corse et quelques zones littorales en Bretagne et Aquitaine.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1876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Orchideae</a:t>
            </a:r>
            <a:r>
              <a:rPr lang="fr-FR" dirty="0" smtClean="0"/>
              <a:t> voisine de </a:t>
            </a:r>
            <a:r>
              <a:rPr lang="fr-FR" i="1" dirty="0" smtClean="0"/>
              <a:t>D. </a:t>
            </a:r>
            <a:r>
              <a:rPr lang="fr-FR" i="1" dirty="0" err="1" smtClean="0"/>
              <a:t>sambucina</a:t>
            </a:r>
            <a:r>
              <a:rPr lang="fr-FR" dirty="0" smtClean="0"/>
              <a:t>, mais fleurs toujours jaune pâle avec 2 taches rouges sur le labelle, éperon moins gros et horizontal. Montagnes de Méditerranée occidentale, toujours peu abondant dans ses stations. Disséminé dans les montagnes corses.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6831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tyrrhénienne dont la plupart des populations montrent 2 couleurs de fleurs (bleu et blanc). Disséminée</a:t>
            </a:r>
            <a:r>
              <a:rPr lang="fr-FR" baseline="0" dirty="0" smtClean="0"/>
              <a:t> dans les basses montagnes de Corse, absente de France continentale à l’état naturel.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4508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Asparagaceae</a:t>
            </a:r>
            <a:r>
              <a:rPr lang="fr-FR" dirty="0" smtClean="0"/>
              <a:t> fréquente et présente dans tous les groupements un peu ouverts en Corse mais inexistante en France continentale. Tépales soudés à la base. Feuilles</a:t>
            </a:r>
            <a:r>
              <a:rPr lang="fr-FR" baseline="0" dirty="0" smtClean="0"/>
              <a:t> toujours présentes et bien développées à la floraison. Plante </a:t>
            </a:r>
            <a:r>
              <a:rPr lang="fr-FR" baseline="0" dirty="0" err="1" smtClean="0"/>
              <a:t>cyrno</a:t>
            </a:r>
            <a:r>
              <a:rPr lang="fr-FR" baseline="0" dirty="0" smtClean="0"/>
              <a:t>-sarde signalée par erreur aux Baléares (espèce distincte non décrite !) et en Grèce.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8956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clonale peu visible, formant des populations isolées dans les forêts claires et les </a:t>
            </a:r>
            <a:r>
              <a:rPr lang="fr-FR" dirty="0" err="1" smtClean="0"/>
              <a:t>fruticées</a:t>
            </a:r>
            <a:r>
              <a:rPr lang="fr-FR" dirty="0" smtClean="0"/>
              <a:t> ombragées des basses montagnes.</a:t>
            </a:r>
            <a:r>
              <a:rPr lang="fr-FR" baseline="0" dirty="0" smtClean="0"/>
              <a:t> Disséminée mais pas très rare en Corse, une seule station récemment découverte en Sardaigne. Signalée par erreur en Espagne.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8133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Fréquente en Corse ;</a:t>
            </a:r>
            <a:r>
              <a:rPr lang="fr-FR" baseline="0" dirty="0" smtClean="0"/>
              <a:t> forêts, ripisylves, parfois rochers ombragés ou </a:t>
            </a:r>
            <a:r>
              <a:rPr lang="fr-FR" baseline="0" dirty="0" err="1" smtClean="0"/>
              <a:t>fruticées</a:t>
            </a:r>
            <a:r>
              <a:rPr lang="fr-FR" baseline="0" dirty="0" smtClean="0"/>
              <a:t>. Très proche de </a:t>
            </a:r>
            <a:r>
              <a:rPr lang="fr-FR" i="1" baseline="0" dirty="0" smtClean="0"/>
              <a:t>E. </a:t>
            </a:r>
            <a:r>
              <a:rPr lang="fr-FR" i="1" baseline="0" dirty="0" err="1" smtClean="0"/>
              <a:t>amygdaloides</a:t>
            </a:r>
            <a:r>
              <a:rPr lang="fr-FR" baseline="0" dirty="0" smtClean="0"/>
              <a:t> dont certains exemplaires ne sont pas séparables.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1983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Zone montagnarde et siliceuse  qui nous permettra d’observer une grande proportion de plantes insulaires,</a:t>
            </a:r>
            <a:r>
              <a:rPr lang="fr-FR" baseline="0" dirty="0" smtClean="0"/>
              <a:t> Les espèces ne sont pas encore toutes fleuries au tout début du mois de Mai.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281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Une des quelques espèces dont les sépales sont réfléchis  (</a:t>
            </a:r>
            <a:r>
              <a:rPr lang="fr-FR" dirty="0" err="1" smtClean="0"/>
              <a:t>cf</a:t>
            </a:r>
            <a:r>
              <a:rPr lang="fr-FR" dirty="0" smtClean="0"/>
              <a:t> </a:t>
            </a:r>
            <a:r>
              <a:rPr lang="fr-FR" dirty="0" err="1" smtClean="0"/>
              <a:t>R.bulbosus</a:t>
            </a:r>
            <a:r>
              <a:rPr lang="fr-FR" dirty="0" smtClean="0"/>
              <a:t> dans notre région). Plante petite ( 5-40 cm),</a:t>
            </a:r>
            <a:r>
              <a:rPr lang="fr-FR" baseline="0" dirty="0" smtClean="0"/>
              <a:t> souvent ramifiée, ressemblant à un </a:t>
            </a:r>
            <a:r>
              <a:rPr lang="fr-FR" i="1" baseline="0" dirty="0" smtClean="0"/>
              <a:t>R. </a:t>
            </a:r>
            <a:r>
              <a:rPr lang="fr-FR" i="1" baseline="0" dirty="0" err="1" smtClean="0"/>
              <a:t>bulbosus</a:t>
            </a:r>
            <a:r>
              <a:rPr lang="fr-FR" baseline="0" dirty="0" smtClean="0"/>
              <a:t> miniature. Akènes de 2-3 mm de long, à faces papilleuses.        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770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Cette sous-espèce est endémique stricte à l’état spontané en Corse mais plantée largement partout.</a:t>
            </a:r>
            <a:r>
              <a:rPr lang="fr-FR" baseline="0" dirty="0" smtClean="0"/>
              <a:t> </a:t>
            </a:r>
            <a:r>
              <a:rPr lang="fr-FR" dirty="0" smtClean="0"/>
              <a:t>Silhouette caractéristique . Apex aplati,</a:t>
            </a:r>
            <a:r>
              <a:rPr lang="fr-FR" baseline="0" dirty="0" smtClean="0"/>
              <a:t> branches latérales étalées.</a:t>
            </a:r>
            <a:r>
              <a:rPr lang="fr-FR" dirty="0" smtClean="0"/>
              <a:t> Cônes assez petits :  5-9cm. Ecailles plates.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0149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Toute la Corse. Présent dans les pelouses, </a:t>
            </a:r>
            <a:r>
              <a:rPr lang="fr-FR" dirty="0" err="1" smtClean="0"/>
              <a:t>fruticées</a:t>
            </a:r>
            <a:r>
              <a:rPr lang="fr-FR" dirty="0" smtClean="0"/>
              <a:t> et forêts claires, surtout en montagne, plus rarement jusqu’à l’étage inférieur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3289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dirty="0" err="1" smtClean="0"/>
              <a:t>Armeria</a:t>
            </a:r>
            <a:r>
              <a:rPr lang="fr-FR" i="1" baseline="0" dirty="0" smtClean="0"/>
              <a:t> </a:t>
            </a:r>
            <a:r>
              <a:rPr lang="fr-FR" i="1" dirty="0" err="1" smtClean="0"/>
              <a:t>multiceps</a:t>
            </a:r>
            <a:r>
              <a:rPr lang="fr-FR" dirty="0" smtClean="0"/>
              <a:t> : espèce à port couché particulier, fréquente dans les montagnes de Corse surtout méridionale</a:t>
            </a:r>
            <a:r>
              <a:rPr lang="fr-FR" baseline="0" dirty="0" smtClean="0"/>
              <a:t>. Pelouse ouvertes sur sols sableux.</a:t>
            </a:r>
          </a:p>
          <a:p>
            <a:r>
              <a:rPr lang="fr-FR" i="1" baseline="0" dirty="0" err="1" smtClean="0"/>
              <a:t>Arenaria</a:t>
            </a:r>
            <a:r>
              <a:rPr lang="fr-FR" i="1" baseline="0" dirty="0" smtClean="0"/>
              <a:t> </a:t>
            </a:r>
            <a:r>
              <a:rPr lang="fr-FR" i="1" baseline="0" dirty="0" err="1" smtClean="0"/>
              <a:t>balearica</a:t>
            </a:r>
            <a:r>
              <a:rPr lang="fr-FR" i="1" baseline="0" dirty="0" smtClean="0"/>
              <a:t> </a:t>
            </a:r>
            <a:r>
              <a:rPr lang="fr-FR" i="0" baseline="0" dirty="0" smtClean="0"/>
              <a:t>: fréquente en Corse mais généralement en stations ponctuelles, sur rochers ombragés et humides.</a:t>
            </a:r>
          </a:p>
          <a:p>
            <a:r>
              <a:rPr lang="fr-FR" i="0" baseline="0" dirty="0" smtClean="0"/>
              <a:t>Espèce colonisant les rochers , rocailles , sables humides au niveau des torrents et des suintements. Assez commune dans tous les massifs corses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1350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dirty="0" err="1" smtClean="0"/>
              <a:t>Arabis</a:t>
            </a:r>
            <a:r>
              <a:rPr lang="fr-FR" i="1" dirty="0" smtClean="0"/>
              <a:t> </a:t>
            </a:r>
            <a:r>
              <a:rPr lang="fr-FR" i="1" dirty="0" err="1" smtClean="0"/>
              <a:t>collina</a:t>
            </a:r>
            <a:r>
              <a:rPr lang="fr-FR" i="1" dirty="0" smtClean="0"/>
              <a:t> </a:t>
            </a:r>
            <a:r>
              <a:rPr lang="fr-FR" i="0" dirty="0" smtClean="0"/>
              <a:t>: espèce disséminée</a:t>
            </a:r>
            <a:r>
              <a:rPr lang="fr-FR" i="0" baseline="0" dirty="0" smtClean="0"/>
              <a:t> dans l</a:t>
            </a:r>
            <a:r>
              <a:rPr lang="fr-FR" i="0" dirty="0" smtClean="0"/>
              <a:t>es montagnes calcaires du sud de la France continentale, originale en Corse par sa tolérance à la silice.</a:t>
            </a:r>
          </a:p>
          <a:p>
            <a:r>
              <a:rPr lang="fr-FR" i="1" dirty="0" err="1" smtClean="0"/>
              <a:t>Barbarea</a:t>
            </a:r>
            <a:r>
              <a:rPr lang="fr-FR" i="1" dirty="0" smtClean="0"/>
              <a:t> </a:t>
            </a:r>
            <a:r>
              <a:rPr lang="fr-FR" i="1" dirty="0" err="1" smtClean="0"/>
              <a:t>rupicola</a:t>
            </a:r>
            <a:r>
              <a:rPr lang="fr-FR" i="0" baseline="0" dirty="0" smtClean="0"/>
              <a:t> : espèce </a:t>
            </a:r>
            <a:r>
              <a:rPr lang="fr-FR" i="0" baseline="0" dirty="0" err="1" smtClean="0"/>
              <a:t>cyrno</a:t>
            </a:r>
            <a:r>
              <a:rPr lang="fr-FR" i="0" baseline="0" dirty="0" smtClean="0"/>
              <a:t>-sarde, strictement inféodée aux rochers siliceux humides des montagnes.</a:t>
            </a:r>
            <a:endParaRPr lang="fr-FR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5843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 petites plantes à caractère montagnard, à peine fleuries à cette époque.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4963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Nous commençons par la région littorale à</a:t>
            </a:r>
            <a:r>
              <a:rPr lang="fr-FR" baseline="0" dirty="0" smtClean="0"/>
              <a:t> l’est de</a:t>
            </a:r>
            <a:r>
              <a:rPr lang="fr-FR" dirty="0" smtClean="0"/>
              <a:t> Porto </a:t>
            </a:r>
            <a:r>
              <a:rPr lang="fr-FR" dirty="0" err="1" smtClean="0"/>
              <a:t>vecchio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66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678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le promontoire terminant la presqu’île</a:t>
            </a:r>
            <a:r>
              <a:rPr lang="fr-FR" baseline="0" dirty="0" smtClean="0"/>
              <a:t> de Porto-Vecchio   - colline granitique couverte de maquis</a:t>
            </a:r>
          </a:p>
          <a:p>
            <a:r>
              <a:rPr lang="fr-FR" baseline="0" dirty="0" smtClean="0"/>
              <a:t>Il y a là un phare et des constructions militaires notre but, ici est de retrouver une curieuse </a:t>
            </a:r>
            <a:r>
              <a:rPr lang="fr-FR" baseline="0" dirty="0" err="1" smtClean="0"/>
              <a:t>Brassicacée</a:t>
            </a:r>
            <a:r>
              <a:rPr lang="fr-FR" baseline="0" dirty="0" smtClean="0"/>
              <a:t> :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67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081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glabre, à fleurs jaunes. </a:t>
            </a:r>
            <a:r>
              <a:rPr lang="fr-FR" baseline="0" dirty="0" smtClean="0"/>
              <a:t>Feuilles </a:t>
            </a:r>
            <a:r>
              <a:rPr lang="fr-FR" baseline="0" dirty="0" err="1" smtClean="0"/>
              <a:t>pennatiséquées</a:t>
            </a:r>
            <a:r>
              <a:rPr lang="fr-FR" baseline="0" dirty="0" smtClean="0"/>
              <a:t> à segments dentés.</a:t>
            </a:r>
          </a:p>
          <a:p>
            <a:r>
              <a:rPr lang="fr-FR" baseline="0" dirty="0" smtClean="0"/>
              <a:t>Péninsule ibérique, Baléares, Sardaigne, Italie, Algérie,   Maroc---silicules </a:t>
            </a:r>
            <a:r>
              <a:rPr lang="fr-FR" baseline="0" dirty="0" err="1" smtClean="0"/>
              <a:t>akénoides</a:t>
            </a:r>
            <a:r>
              <a:rPr lang="fr-FR" baseline="0" dirty="0" smtClean="0"/>
              <a:t> (indéhiscentes et monospermes)</a:t>
            </a:r>
          </a:p>
          <a:p>
            <a:r>
              <a:rPr lang="fr-FR" baseline="0" dirty="0" smtClean="0"/>
              <a:t>Connue dans la corniche des Maures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68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8620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Buisson robuste et touffu. Tige  et rameaux épineux, ligneux, à écorce blanche.</a:t>
            </a:r>
          </a:p>
          <a:p>
            <a:r>
              <a:rPr lang="fr-FR" dirty="0" smtClean="0"/>
              <a:t>Perd ses cladodes en été.             Les fleurs blanches apparaitront alors</a:t>
            </a:r>
            <a:r>
              <a:rPr lang="fr-FR" baseline="0" dirty="0" smtClean="0"/>
              <a:t> sur les rameaux dénudés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69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9201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Rencontrée à Minorque quand nous y sommes allés en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70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35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velue, tige rameuses. Feuilles vert clair, tripartites, en cœur à la base., </a:t>
            </a:r>
            <a:r>
              <a:rPr lang="fr-FR" baseline="0" dirty="0" smtClean="0"/>
              <a:t>de forme générale arrondie et à grosses dents arrondies.</a:t>
            </a:r>
            <a:r>
              <a:rPr lang="fr-FR" dirty="0" smtClean="0"/>
              <a:t> Sépales réfléchis. Pétales très petits. Carpelles peu nombreux</a:t>
            </a:r>
            <a:r>
              <a:rPr lang="fr-FR" baseline="0" dirty="0" smtClean="0"/>
              <a:t> , à faces couvertes de petits tubercules peu saillants et à bec triangulaire oblique.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0501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+ répandu des </a:t>
            </a:r>
            <a:r>
              <a:rPr lang="fr-FR" dirty="0" err="1" smtClean="0"/>
              <a:t>Limonium</a:t>
            </a:r>
            <a:r>
              <a:rPr lang="fr-FR" dirty="0" smtClean="0"/>
              <a:t> corses à rameaux articulés –              arbrisseau nain à branches ascendantes en </a:t>
            </a:r>
            <a:r>
              <a:rPr lang="fr-FR" dirty="0" err="1" smtClean="0"/>
              <a:t>zig-zag</a:t>
            </a:r>
            <a:endParaRPr lang="fr-FR" dirty="0" smtClean="0"/>
          </a:p>
          <a:p>
            <a:r>
              <a:rPr lang="fr-FR" dirty="0" smtClean="0"/>
              <a:t>Rameaux à disposition dichotomique, nettement articulés, à entre nœuds cylindriques  - </a:t>
            </a:r>
          </a:p>
          <a:p>
            <a:r>
              <a:rPr lang="fr-FR" dirty="0" smtClean="0"/>
              <a:t>Rameaux fertiles seulement dans le tiers supérieur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71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767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Connu sous le nom de Poireau des îles. Espèce strictement littorale, à floraison tardive. Les</a:t>
            </a:r>
            <a:r>
              <a:rPr lang="fr-FR" baseline="0" dirty="0" smtClean="0"/>
              <a:t> c</a:t>
            </a:r>
            <a:r>
              <a:rPr lang="fr-FR" dirty="0" smtClean="0"/>
              <a:t>aïeux naviculaires et la spathe très longues sont caractéristiques.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72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396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Probablement la </a:t>
            </a:r>
            <a:r>
              <a:rPr lang="fr-FR" dirty="0" err="1" smtClean="0"/>
              <a:t>ssp</a:t>
            </a:r>
            <a:r>
              <a:rPr lang="fr-FR" dirty="0" smtClean="0"/>
              <a:t>. </a:t>
            </a:r>
            <a:r>
              <a:rPr lang="fr-FR" i="1" dirty="0" err="1" smtClean="0"/>
              <a:t>fucoides</a:t>
            </a:r>
            <a:r>
              <a:rPr lang="fr-FR" dirty="0" smtClean="0"/>
              <a:t>, unique représentant du complexe confirmé en Corse.</a:t>
            </a:r>
          </a:p>
          <a:p>
            <a:r>
              <a:rPr lang="fr-FR" dirty="0" smtClean="0"/>
              <a:t>Lagune située au Nord de </a:t>
            </a:r>
            <a:r>
              <a:rPr lang="fr-FR" dirty="0" err="1" smtClean="0"/>
              <a:t>Piccovaggia</a:t>
            </a:r>
            <a:r>
              <a:rPr lang="fr-FR" dirty="0" smtClean="0"/>
              <a:t> </a:t>
            </a:r>
            <a:r>
              <a:rPr lang="fr-FR" dirty="0" err="1" smtClean="0"/>
              <a:t>surla</a:t>
            </a:r>
            <a:r>
              <a:rPr lang="fr-FR" baseline="0" dirty="0" smtClean="0"/>
              <a:t> route de la </a:t>
            </a:r>
            <a:r>
              <a:rPr lang="fr-FR" baseline="0" dirty="0" err="1" smtClean="0"/>
              <a:t>Chiappa</a:t>
            </a:r>
          </a:p>
          <a:p>
            <a:r>
              <a:rPr lang="fr-FR" baseline="0" dirty="0" err="1" smtClean="0"/>
              <a:t>----- Notes de la réunion (26/12/17 17:29) -----</a:t>
            </a:r>
          </a:p>
          <a:p>
            <a:r>
              <a:rPr lang="fr-FR" baseline="0" dirty="0" err="1" smtClean="0"/>
              <a:t>des carex : distans, extensa, otrubae..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73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49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à racine pivotante.  Fleurs roses, petites, longuement pédicellées, solitaires ou en cyme lâche.</a:t>
            </a:r>
          </a:p>
          <a:p>
            <a:r>
              <a:rPr lang="fr-FR" dirty="0" smtClean="0"/>
              <a:t>Calice court oblong et renflé à dents lancéolées,</a:t>
            </a:r>
            <a:r>
              <a:rPr lang="fr-FR" baseline="0" dirty="0" smtClean="0"/>
              <a:t> aiguës.</a:t>
            </a:r>
          </a:p>
          <a:p>
            <a:r>
              <a:rPr lang="fr-FR" baseline="0" dirty="0" smtClean="0"/>
              <a:t>Pétales bifides, couronnés d’écailles – capsule à 5 valves bidentées -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74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344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_ Située à une dizaine de km de </a:t>
            </a:r>
            <a:r>
              <a:rPr lang="fr-FR" dirty="0" err="1" smtClean="0"/>
              <a:t>Porto-Vecchiio</a:t>
            </a:r>
            <a:r>
              <a:rPr lang="fr-FR" dirty="0" smtClean="0"/>
              <a:t> ,</a:t>
            </a:r>
            <a:r>
              <a:rPr lang="fr-FR" baseline="0" dirty="0" smtClean="0"/>
              <a:t> c’est l’u</a:t>
            </a:r>
            <a:r>
              <a:rPr lang="fr-FR" dirty="0" smtClean="0"/>
              <a:t>ne des + belles plages de Corse</a:t>
            </a:r>
            <a:r>
              <a:rPr lang="fr-FR" baseline="0" dirty="0" smtClean="0"/>
              <a:t> : ses eaux peu profondes en font un </a:t>
            </a:r>
          </a:p>
          <a:p>
            <a:r>
              <a:rPr lang="fr-FR" baseline="0" dirty="0" smtClean="0"/>
              <a:t> paradis pour les enfants – encadrées de blocs de granite, elle est bordée de Pins parasol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75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731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secteur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Tamariccio</a:t>
            </a:r>
            <a:r>
              <a:rPr lang="fr-FR" baseline="0" dirty="0" smtClean="0"/>
              <a:t> est la partie de la presqu’île la mieux conservée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76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2566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atteignant 80</a:t>
            </a:r>
            <a:r>
              <a:rPr lang="fr-FR" baseline="0" dirty="0" smtClean="0"/>
              <a:t> cm, entièrement veloutée. Fleurs roses en mai-juin. Donc pas encore ouvertes</a:t>
            </a:r>
          </a:p>
          <a:p>
            <a:r>
              <a:rPr lang="fr-FR" baseline="0" dirty="0" smtClean="0"/>
              <a:t>Très rare sur les côtes de Corse et de Sardaigne, surtout dans des îlots périphériques.</a:t>
            </a:r>
          </a:p>
          <a:p>
            <a:r>
              <a:rPr lang="fr-FR" baseline="0" dirty="0" smtClean="0"/>
              <a:t>Ce cap est l’une des 3 stations récemment découverte en Corse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77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8424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</a:t>
            </a:r>
            <a:r>
              <a:rPr lang="fr-FR" baseline="0" dirty="0" smtClean="0"/>
              <a:t> du groupe de Vicia </a:t>
            </a:r>
            <a:r>
              <a:rPr lang="fr-FR" baseline="0" dirty="0" err="1" smtClean="0"/>
              <a:t>villosa</a:t>
            </a:r>
            <a:r>
              <a:rPr lang="fr-FR" baseline="0" dirty="0" smtClean="0"/>
              <a:t>, à fleurs solitaires ou par 2 sur de longs pédoncules   .   Corolle </a:t>
            </a:r>
            <a:r>
              <a:rPr lang="fr-FR" baseline="0" dirty="0" err="1" smtClean="0"/>
              <a:t>lilacée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Stipules inégales l’une linéaire , l’autre bipartite</a:t>
            </a:r>
          </a:p>
          <a:p>
            <a:r>
              <a:rPr lang="fr-FR" baseline="0" dirty="0" smtClean="0"/>
              <a:t>Rare sur les littoraux siliceux du Midi et de Corse.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78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8424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Dans une clairière, observation de plusieurs orchidées  du genre </a:t>
            </a:r>
            <a:r>
              <a:rPr lang="fr-FR" dirty="0" err="1" smtClean="0"/>
              <a:t>Serapias</a:t>
            </a:r>
            <a:endParaRPr lang="fr-FR" dirty="0" smtClean="0"/>
          </a:p>
          <a:p>
            <a:r>
              <a:rPr lang="fr-FR" dirty="0" smtClean="0"/>
              <a:t>S. </a:t>
            </a:r>
            <a:r>
              <a:rPr lang="fr-FR" dirty="0" err="1" smtClean="0"/>
              <a:t>nurrica</a:t>
            </a:r>
            <a:r>
              <a:rPr lang="fr-FR" dirty="0" smtClean="0"/>
              <a:t> est distincte des autres </a:t>
            </a:r>
            <a:r>
              <a:rPr lang="fr-FR" i="1" dirty="0" err="1" smtClean="0"/>
              <a:t>Serapias</a:t>
            </a:r>
            <a:r>
              <a:rPr lang="fr-FR" dirty="0" smtClean="0"/>
              <a:t> par son labelle à marge pâle. Les fleurs restent souvent fermées ou à </a:t>
            </a:r>
            <a:r>
              <a:rPr lang="fr-FR" dirty="0" err="1" smtClean="0"/>
              <a:t>demi-ouvertes</a:t>
            </a:r>
            <a:r>
              <a:rPr lang="fr-FR" dirty="0" smtClean="0"/>
              <a:t>.</a:t>
            </a:r>
          </a:p>
          <a:p>
            <a:r>
              <a:rPr lang="fr-FR" dirty="0" smtClean="0"/>
              <a:t>C’est une endémique </a:t>
            </a:r>
            <a:r>
              <a:rPr lang="fr-FR" dirty="0" err="1" smtClean="0"/>
              <a:t>cyrno</a:t>
            </a:r>
            <a:r>
              <a:rPr lang="fr-FR" dirty="0" smtClean="0"/>
              <a:t>-sarde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79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842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Port étalé ou en dôme. Aiguilles larges, à 2 bandes en dessous. Fruits gros, rouge brunâtre, </a:t>
            </a:r>
            <a:r>
              <a:rPr lang="fr-FR" dirty="0" err="1" smtClean="0"/>
              <a:t>pruineux</a:t>
            </a:r>
            <a:r>
              <a:rPr lang="fr-FR" dirty="0" smtClean="0"/>
              <a:t>.</a:t>
            </a:r>
          </a:p>
          <a:p>
            <a:r>
              <a:rPr lang="fr-FR" dirty="0" smtClean="0"/>
              <a:t>Arbuste propre aux dunes, absent de France continentale.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80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84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plutôt pionnière,</a:t>
            </a:r>
            <a:r>
              <a:rPr lang="fr-FR" baseline="0" dirty="0" smtClean="0"/>
              <a:t> vivace, en colonie. Tige florifère simple et souvent ascendante. Fleurs plus grandes que chez </a:t>
            </a:r>
            <a:r>
              <a:rPr lang="fr-FR" i="1" baseline="0" dirty="0" smtClean="0"/>
              <a:t>L. </a:t>
            </a:r>
            <a:r>
              <a:rPr lang="fr-FR" i="1" baseline="0" dirty="0" err="1" smtClean="0"/>
              <a:t>hyssopifolia</a:t>
            </a:r>
            <a:r>
              <a:rPr lang="fr-FR" baseline="0" dirty="0" smtClean="0"/>
              <a:t>, plus petites que chez </a:t>
            </a:r>
            <a:r>
              <a:rPr lang="fr-FR" i="1" baseline="0" dirty="0" smtClean="0"/>
              <a:t>L. </a:t>
            </a:r>
            <a:r>
              <a:rPr lang="fr-FR" i="1" baseline="0" dirty="0" err="1" smtClean="0"/>
              <a:t>salicaria</a:t>
            </a:r>
            <a:r>
              <a:rPr lang="fr-FR" baseline="0" dirty="0" smtClean="0"/>
              <a:t>., Etamines saillantes.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7233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Arbuste normalement pyramidal atteignant 6 m, à feuilles en écailles. Fruits rouges.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81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8424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Cap d’</a:t>
            </a:r>
            <a:r>
              <a:rPr lang="fr-FR" dirty="0" err="1" smtClean="0"/>
              <a:t>Asciaghju</a:t>
            </a:r>
            <a:r>
              <a:rPr lang="fr-FR" dirty="0" smtClean="0"/>
              <a:t> borde au Sud la  plage de </a:t>
            </a:r>
            <a:r>
              <a:rPr lang="fr-FR" dirty="0" err="1" smtClean="0"/>
              <a:t>Tamariccio</a:t>
            </a:r>
            <a:endParaRPr lang="fr-FR" dirty="0" smtClean="0"/>
          </a:p>
          <a:p>
            <a:r>
              <a:rPr lang="fr-FR" dirty="0" smtClean="0"/>
              <a:t>Nous nous rendons dans les 2 petits étangs saumâtres pour y trouver une plante </a:t>
            </a:r>
            <a:r>
              <a:rPr lang="fr-FR" dirty="0" err="1" smtClean="0"/>
              <a:t>halophille</a:t>
            </a:r>
            <a:r>
              <a:rPr lang="fr-FR" dirty="0" smtClean="0"/>
              <a:t> rare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82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162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rampant sur la vase des étangs et mares saumâtres du littoral méditerranéen supporte un</a:t>
            </a:r>
            <a:r>
              <a:rPr lang="fr-FR" baseline="0" dirty="0" smtClean="0"/>
              <a:t> fort taux de salinité</a:t>
            </a:r>
          </a:p>
          <a:p>
            <a:r>
              <a:rPr lang="fr-FR" baseline="0" dirty="0" smtClean="0"/>
              <a:t>Souvent confondue avec </a:t>
            </a:r>
            <a:r>
              <a:rPr lang="fr-FR" baseline="0" dirty="0" err="1" smtClean="0"/>
              <a:t>Ruppia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maritima</a:t>
            </a:r>
            <a:endParaRPr lang="fr-FR" dirty="0" smtClean="0"/>
          </a:p>
          <a:p>
            <a:r>
              <a:rPr lang="fr-FR" dirty="0" smtClean="0"/>
              <a:t>Feuilles de moins de 2 cm, groupées en faisceaux, à limbe capillaire et à grandes stipules </a:t>
            </a:r>
            <a:r>
              <a:rPr lang="fr-FR" baseline="0" dirty="0" smtClean="0"/>
              <a:t>translucides.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83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6184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à tiges filiformes très rameuses.</a:t>
            </a:r>
            <a:r>
              <a:rPr lang="fr-FR" baseline="0" dirty="0" smtClean="0"/>
              <a:t> F</a:t>
            </a:r>
            <a:r>
              <a:rPr lang="fr-FR" dirty="0" smtClean="0"/>
              <a:t>euilles</a:t>
            </a:r>
            <a:r>
              <a:rPr lang="fr-FR" baseline="0" dirty="0" smtClean="0"/>
              <a:t> toutes linéaires sétacées, à gaine étroite. Inflorescence à pédoncule court et droit (différence avec </a:t>
            </a:r>
            <a:r>
              <a:rPr lang="fr-FR" i="1" baseline="0" dirty="0" smtClean="0"/>
              <a:t>R. </a:t>
            </a:r>
            <a:r>
              <a:rPr lang="fr-FR" i="1" baseline="0" dirty="0" err="1" smtClean="0"/>
              <a:t>cirrhosa</a:t>
            </a:r>
            <a:r>
              <a:rPr lang="fr-FR" baseline="0" dirty="0" smtClean="0"/>
              <a:t>).</a:t>
            </a:r>
          </a:p>
          <a:p>
            <a:r>
              <a:rPr lang="fr-FR" baseline="0" dirty="0" smtClean="0"/>
              <a:t>Fleurs groupées par 2, produisant chacune un faisceau de carpelles indépendants longuement pédonculés.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84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4556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Vivace   à</a:t>
            </a:r>
            <a:r>
              <a:rPr lang="fr-FR" baseline="0" dirty="0" smtClean="0"/>
              <a:t> souche gazonnante. Feuilles étroites, très </a:t>
            </a:r>
            <a:r>
              <a:rPr lang="fr-FR" baseline="0" dirty="0" err="1" smtClean="0"/>
              <a:t>canaliculées</a:t>
            </a:r>
            <a:r>
              <a:rPr lang="fr-FR" baseline="0" dirty="0" smtClean="0"/>
              <a:t>, glauques. 1 épi mâle en fuseau. 2 à 4 épis femelles, ovoïdes, oblongs et </a:t>
            </a:r>
            <a:r>
              <a:rPr lang="fr-FR" baseline="0" dirty="0" err="1" smtClean="0"/>
              <a:t>subsessiles</a:t>
            </a:r>
            <a:endParaRPr lang="fr-FR" baseline="0" dirty="0" smtClean="0"/>
          </a:p>
          <a:p>
            <a:r>
              <a:rPr lang="fr-FR" baseline="0" dirty="0" smtClean="0"/>
              <a:t>Utricules verdâtres à bec court, bidenté et lisse.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85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3239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6 îles non habitées</a:t>
            </a:r>
          </a:p>
          <a:p>
            <a:r>
              <a:rPr lang="fr-FR" dirty="0" smtClean="0"/>
              <a:t>20 minutes de traversée – accès uniquement par voie maritime</a:t>
            </a:r>
          </a:p>
          <a:p>
            <a:r>
              <a:rPr lang="fr-FR" dirty="0" smtClean="0"/>
              <a:t>Un des endroits les + dangereux de Méditerranée pour la navigation : nombreux récifs + détroit de faible largeur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87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5636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Naufrage Sémillante : décès de 380 marins et de 393 soldats.</a:t>
            </a:r>
          </a:p>
          <a:p>
            <a:r>
              <a:rPr lang="fr-FR" dirty="0" smtClean="0"/>
              <a:t>On trouve sur l’île des abris sous roche de l’époque néolithique, les vestiges d’un port romain et d’une chapelle du 7</a:t>
            </a:r>
            <a:r>
              <a:rPr lang="fr-FR" baseline="30000" dirty="0" smtClean="0"/>
              <a:t>e</a:t>
            </a:r>
            <a:r>
              <a:rPr lang="fr-FR" dirty="0" smtClean="0"/>
              <a:t> siècle.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88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5510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Lavezzi</a:t>
            </a:r>
            <a:r>
              <a:rPr lang="fr-FR" dirty="0" smtClean="0"/>
              <a:t> est la 2</a:t>
            </a:r>
            <a:r>
              <a:rPr lang="fr-FR" baseline="30000" dirty="0" smtClean="0"/>
              <a:t>e</a:t>
            </a:r>
            <a:r>
              <a:rPr lang="fr-FR" dirty="0" smtClean="0"/>
              <a:t> + grande île</a:t>
            </a:r>
            <a:r>
              <a:rPr lang="fr-FR" baseline="0" dirty="0" smtClean="0"/>
              <a:t> de l’archipel (</a:t>
            </a:r>
            <a:r>
              <a:rPr lang="fr-FR" baseline="0" dirty="0" err="1" smtClean="0"/>
              <a:t>Cavallo</a:t>
            </a:r>
            <a:r>
              <a:rPr lang="fr-FR" baseline="0" dirty="0" smtClean="0"/>
              <a:t> est la + grande mais elle est privée = refuge de milliardaires )– environ 2 km de longueur -</a:t>
            </a:r>
          </a:p>
          <a:p>
            <a:r>
              <a:rPr lang="fr-FR" baseline="0" dirty="0" smtClean="0"/>
              <a:t>-C’est un « chaos granitique » c. a d. un ensemble de boules de granite issues de la destruction d’un massif granitique avec formation d’arène granitique</a:t>
            </a:r>
          </a:p>
          <a:p>
            <a:r>
              <a:rPr lang="fr-FR" baseline="0" dirty="0" smtClean="0"/>
              <a:t>Mais il y a aussi des mares temporaires avec des joncs des scirpes des </a:t>
            </a:r>
            <a:r>
              <a:rPr lang="fr-FR" baseline="0" dirty="0" err="1" smtClean="0"/>
              <a:t>oenanthes</a:t>
            </a:r>
            <a:r>
              <a:rPr lang="fr-FR" baseline="0" dirty="0" smtClean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89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9561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 nombreuses Asphodèles – Plante vivace à inflorescence dressée à rameaux longs et nombreux</a:t>
            </a:r>
          </a:p>
          <a:p>
            <a:r>
              <a:rPr lang="fr-FR" dirty="0" smtClean="0"/>
              <a:t>: A.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ramosus</a:t>
            </a:r>
            <a:r>
              <a:rPr lang="fr-FR" baseline="0" dirty="0" smtClean="0"/>
              <a:t> = ex A. </a:t>
            </a:r>
            <a:r>
              <a:rPr lang="fr-FR" baseline="0" dirty="0" err="1" smtClean="0"/>
              <a:t>microcarpus</a:t>
            </a:r>
            <a:r>
              <a:rPr lang="fr-FR" baseline="0" dirty="0" smtClean="0"/>
              <a:t> – fruits = capsules &lt; 8mm   (</a:t>
            </a:r>
            <a:r>
              <a:rPr lang="fr-FR" baseline="0" dirty="0" err="1" smtClean="0"/>
              <a:t>cerasiferus</a:t>
            </a:r>
            <a:r>
              <a:rPr lang="fr-FR" baseline="0" dirty="0" smtClean="0"/>
              <a:t>, capsule &gt; 8mm)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90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0440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Sol couvert d’une arène granitique sur laquelle pousse </a:t>
            </a:r>
            <a:r>
              <a:rPr lang="fr-FR" dirty="0" err="1" smtClean="0"/>
              <a:t>Polypogon</a:t>
            </a:r>
            <a:r>
              <a:rPr lang="fr-FR" dirty="0" smtClean="0"/>
              <a:t> </a:t>
            </a:r>
            <a:r>
              <a:rPr lang="fr-FR" dirty="0" err="1" smtClean="0"/>
              <a:t>subspathaceus</a:t>
            </a:r>
            <a:r>
              <a:rPr lang="fr-FR" dirty="0" smtClean="0"/>
              <a:t>,</a:t>
            </a:r>
            <a:r>
              <a:rPr lang="fr-FR" baseline="0" dirty="0" smtClean="0"/>
              <a:t> plante annelle à racines fibreuses</a:t>
            </a:r>
            <a:endParaRPr lang="fr-FR" dirty="0" smtClean="0"/>
          </a:p>
          <a:p>
            <a:r>
              <a:rPr lang="fr-FR" dirty="0" smtClean="0"/>
              <a:t>Feuilles larges de 1 à 3 mm,</a:t>
            </a:r>
            <a:r>
              <a:rPr lang="fr-FR" baseline="0" dirty="0" smtClean="0"/>
              <a:t> la supérieure engainant la base de la panicule</a:t>
            </a:r>
            <a:endParaRPr lang="fr-FR" dirty="0" smtClean="0"/>
          </a:p>
          <a:p>
            <a:r>
              <a:rPr lang="fr-FR" dirty="0" smtClean="0"/>
              <a:t>Plante de dépressions inondables.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91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06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Espèce absente de France continentale, assez rare sur</a:t>
            </a:r>
            <a:r>
              <a:rPr lang="fr-FR" baseline="0" dirty="0" smtClean="0"/>
              <a:t> le littoral</a:t>
            </a:r>
            <a:r>
              <a:rPr lang="fr-FR" dirty="0" smtClean="0"/>
              <a:t> corse, liée aux mares temporaires sur silice. Diffère de </a:t>
            </a:r>
            <a:r>
              <a:rPr lang="fr-FR" i="1" dirty="0" smtClean="0"/>
              <a:t>E. </a:t>
            </a:r>
            <a:r>
              <a:rPr lang="fr-FR" i="1" dirty="0" err="1" smtClean="0"/>
              <a:t>helioscopia</a:t>
            </a:r>
            <a:r>
              <a:rPr lang="fr-FR" dirty="0" smtClean="0"/>
              <a:t> par ses capsules à longues excroissances cylindriques.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A950-6AEF-174B-A999-0C49463D23A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11864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Plante à feuilles glabres un peu </a:t>
            </a:r>
            <a:r>
              <a:rPr lang="fr-FR" baseline="0" dirty="0" err="1" smtClean="0"/>
              <a:t>crassulantes</a:t>
            </a:r>
            <a:r>
              <a:rPr lang="fr-FR" baseline="0" dirty="0" smtClean="0"/>
              <a:t> -  très petits capitules</a:t>
            </a:r>
          </a:p>
          <a:p>
            <a:r>
              <a:rPr lang="fr-FR" dirty="0" smtClean="0"/>
              <a:t>Endémique des îles périphériques de Corse et de Sardaigne, poussant dans les creux d’arènes ombragées</a:t>
            </a:r>
            <a:r>
              <a:rPr lang="fr-FR" baseline="0" dirty="0" smtClean="0"/>
              <a:t> </a:t>
            </a:r>
            <a:r>
              <a:rPr lang="fr-FR" dirty="0" smtClean="0"/>
              <a:t>sous les rochers. Plante vivace stolonifère, disparaissant en été.</a:t>
            </a:r>
          </a:p>
          <a:p>
            <a:r>
              <a:rPr lang="fr-FR" dirty="0" smtClean="0"/>
              <a:t>En Corse seulement îles</a:t>
            </a:r>
            <a:r>
              <a:rPr lang="fr-FR" baseline="0" dirty="0" smtClean="0"/>
              <a:t> Sanguinaires (forme ligulée, présente aussi en Sardaigne) et </a:t>
            </a:r>
            <a:r>
              <a:rPr lang="fr-FR" baseline="0" dirty="0" err="1" smtClean="0"/>
              <a:t>Lavezzi</a:t>
            </a:r>
            <a:r>
              <a:rPr lang="fr-FR" baseline="0" dirty="0" smtClean="0"/>
              <a:t> (forme sans ligules, endémique). Disparue du Cap Corse.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92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2040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Distincte</a:t>
            </a:r>
            <a:r>
              <a:rPr lang="fr-FR" baseline="0" dirty="0" smtClean="0"/>
              <a:t> de la </a:t>
            </a:r>
            <a:r>
              <a:rPr lang="fr-FR" baseline="0" dirty="0" err="1" smtClean="0"/>
              <a:t>subsp</a:t>
            </a:r>
            <a:r>
              <a:rPr lang="fr-FR" baseline="0" dirty="0" smtClean="0"/>
              <a:t>. </a:t>
            </a:r>
            <a:r>
              <a:rPr lang="fr-FR" i="1" baseline="0" dirty="0" err="1" smtClean="0"/>
              <a:t>rotunda</a:t>
            </a:r>
            <a:r>
              <a:rPr lang="fr-FR" baseline="0" dirty="0" smtClean="0"/>
              <a:t> par sa souche fusiforme. Très variable, certaines populations ont des parties aériennes identiques à la </a:t>
            </a:r>
            <a:r>
              <a:rPr lang="fr-FR" baseline="0" dirty="0" err="1" smtClean="0"/>
              <a:t>subsp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rotunda</a:t>
            </a:r>
            <a:r>
              <a:rPr lang="fr-FR" baseline="0" dirty="0" smtClean="0"/>
              <a:t> alors que d’autres, notamment celles du littoral sud, ont une morphologie assez particulière (port compact et petites feuilles)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93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7231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grêle, poussant dans les mares exondées</a:t>
            </a:r>
            <a:r>
              <a:rPr lang="fr-FR" baseline="0" dirty="0" smtClean="0"/>
              <a:t> de l’ouest et du midi de la France</a:t>
            </a:r>
            <a:endParaRPr lang="fr-FR" dirty="0" smtClean="0"/>
          </a:p>
          <a:p>
            <a:r>
              <a:rPr lang="fr-FR" dirty="0" smtClean="0"/>
              <a:t>Fleurs pédicellées, 4 sépales accrescents, 4 pétales rosés.</a:t>
            </a:r>
          </a:p>
          <a:p>
            <a:r>
              <a:rPr lang="fr-FR" dirty="0" smtClean="0"/>
              <a:t>8</a:t>
            </a:r>
            <a:r>
              <a:rPr lang="fr-FR" baseline="0" dirty="0" smtClean="0"/>
              <a:t> étamines -4 styles – capsule à 4 valves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94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1762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très glanduleuse</a:t>
            </a:r>
            <a:r>
              <a:rPr lang="fr-FR" baseline="0" dirty="0" smtClean="0"/>
              <a:t> dans sa partie supérieure</a:t>
            </a:r>
          </a:p>
          <a:p>
            <a:r>
              <a:rPr lang="fr-FR" dirty="0" smtClean="0"/>
              <a:t>Espèce </a:t>
            </a:r>
            <a:r>
              <a:rPr lang="fr-FR" dirty="0" err="1" smtClean="0"/>
              <a:t>sténoméditerranéenne</a:t>
            </a:r>
            <a:r>
              <a:rPr lang="fr-FR" dirty="0" smtClean="0"/>
              <a:t> halophile, rare, singulière par ses pétales purpurins</a:t>
            </a:r>
            <a:r>
              <a:rPr lang="fr-FR" baseline="0" dirty="0" smtClean="0"/>
              <a:t> et par ses graines noir métallique.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95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99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Pousse dans rochers</a:t>
            </a:r>
            <a:r>
              <a:rPr lang="fr-FR" baseline="0" dirty="0" smtClean="0"/>
              <a:t> et rocailles soumis aux embruns. Plante vivace glanduleuse, à souche épaisse ( d’où son nom d’espèce) </a:t>
            </a:r>
          </a:p>
          <a:p>
            <a:r>
              <a:rPr lang="fr-FR" baseline="0" dirty="0" smtClean="0"/>
              <a:t>Feuilles charnues, courtes, en fascicules très rapprochés.  Fleurs blanchâtres. -  </a:t>
            </a:r>
          </a:p>
          <a:p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96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1192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Petite espèce du groupe de L. </a:t>
            </a:r>
            <a:r>
              <a:rPr lang="fr-FR" dirty="0" err="1" smtClean="0"/>
              <a:t>contortirameum</a:t>
            </a:r>
            <a:r>
              <a:rPr lang="fr-FR" dirty="0" smtClean="0"/>
              <a:t>, endémique de la côte SW de l’île </a:t>
            </a:r>
            <a:r>
              <a:rPr lang="fr-FR" dirty="0" err="1" smtClean="0"/>
              <a:t>Lavezzu</a:t>
            </a:r>
            <a:r>
              <a:rPr lang="fr-FR" dirty="0" smtClean="0"/>
              <a:t>.</a:t>
            </a:r>
            <a:r>
              <a:rPr lang="fr-FR" baseline="0" dirty="0" smtClean="0"/>
              <a:t> Citée autrefois sous le nom erroné </a:t>
            </a:r>
            <a:r>
              <a:rPr lang="fr-FR" i="1" baseline="0" dirty="0" smtClean="0"/>
              <a:t>L. </a:t>
            </a:r>
            <a:r>
              <a:rPr lang="fr-FR" i="1" baseline="0" dirty="0" err="1" smtClean="0"/>
              <a:t>minutum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ssp</a:t>
            </a:r>
            <a:r>
              <a:rPr lang="fr-FR" baseline="0" dirty="0" smtClean="0"/>
              <a:t>. </a:t>
            </a:r>
            <a:r>
              <a:rPr lang="fr-FR" i="1" baseline="0" dirty="0" err="1" smtClean="0"/>
              <a:t>dissitiflorum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Feuilles </a:t>
            </a:r>
            <a:r>
              <a:rPr lang="fr-FR" baseline="0" dirty="0" err="1" smtClean="0"/>
              <a:t>uninervées</a:t>
            </a:r>
            <a:r>
              <a:rPr lang="fr-FR" baseline="0" dirty="0" smtClean="0"/>
              <a:t>, étroitement spatulées, en rosette dense – branches grêles, dressées, en </a:t>
            </a:r>
            <a:r>
              <a:rPr lang="fr-FR" baseline="0" dirty="0" err="1" smtClean="0"/>
              <a:t>zig-zag</a:t>
            </a:r>
            <a:r>
              <a:rPr lang="fr-FR" baseline="0" dirty="0" smtClean="0"/>
              <a:t>, ramifiées dans le tiers supérieur</a:t>
            </a:r>
          </a:p>
          <a:p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97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9832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Sous-espèce principalement </a:t>
            </a:r>
            <a:r>
              <a:rPr lang="fr-FR" dirty="0" err="1" smtClean="0"/>
              <a:t>algéro</a:t>
            </a:r>
            <a:r>
              <a:rPr lang="fr-FR" dirty="0" smtClean="0"/>
              <a:t>-sicilienne.</a:t>
            </a:r>
            <a:r>
              <a:rPr lang="fr-FR" baseline="0" dirty="0" smtClean="0"/>
              <a:t> Représentée en Corse par une forme paraissant endémique des Bouches de Bonifacio (var. </a:t>
            </a:r>
            <a:r>
              <a:rPr lang="fr-FR" i="1" baseline="0" dirty="0" err="1" smtClean="0"/>
              <a:t>tenuisectus</a:t>
            </a:r>
            <a:r>
              <a:rPr lang="fr-FR" baseline="0" dirty="0" smtClean="0"/>
              <a:t>).</a:t>
            </a:r>
          </a:p>
          <a:p>
            <a:r>
              <a:rPr lang="fr-FR" baseline="0" dirty="0" smtClean="0"/>
              <a:t>Feuilles divisées en segments petits et subégaux, insérés à angle droit  -  ombelles à nombreux rayons – fleurs non rayonnantes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98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1092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</a:t>
            </a:r>
            <a:r>
              <a:rPr lang="fr-FR" dirty="0" err="1" smtClean="0"/>
              <a:t>sténoméditerranéenne</a:t>
            </a:r>
            <a:r>
              <a:rPr lang="fr-FR" dirty="0" smtClean="0"/>
              <a:t> liée aux mares temporaires </a:t>
            </a:r>
            <a:r>
              <a:rPr lang="fr-FR" dirty="0" err="1" smtClean="0"/>
              <a:t>oligotrophes</a:t>
            </a:r>
            <a:r>
              <a:rPr lang="fr-FR" dirty="0" smtClean="0"/>
              <a:t> sur silice. Rare en Corse, en limite d’extinction en France continentale.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99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0959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Fronde à pétiole &lt; limbe.  Limbe 2 à 3 fois divisé, à pennes les plus longues vers le milieu. Pinnules arrondies caractéristiques.</a:t>
            </a:r>
          </a:p>
          <a:p>
            <a:r>
              <a:rPr lang="fr-FR" dirty="0" smtClean="0"/>
              <a:t>Caractère du genre </a:t>
            </a:r>
            <a:r>
              <a:rPr lang="fr-FR" dirty="0" err="1" smtClean="0"/>
              <a:t>Asplenium</a:t>
            </a:r>
            <a:r>
              <a:rPr lang="fr-FR" dirty="0" smtClean="0"/>
              <a:t> : sores linéaires le long des nervures.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100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0402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pantropicale ayant sa seule station française dans une calanque de l’île </a:t>
            </a:r>
            <a:r>
              <a:rPr lang="fr-FR" dirty="0" err="1" smtClean="0"/>
              <a:t>Lavezzu</a:t>
            </a:r>
            <a:r>
              <a:rPr lang="fr-FR" dirty="0" smtClean="0"/>
              <a:t>. Plante clonale colonisant densément une dépression humide à </a:t>
            </a:r>
            <a:r>
              <a:rPr lang="fr-FR" i="1" dirty="0" err="1" smtClean="0"/>
              <a:t>Juncus</a:t>
            </a:r>
            <a:r>
              <a:rPr lang="fr-FR" i="1" dirty="0" smtClean="0"/>
              <a:t> </a:t>
            </a:r>
            <a:r>
              <a:rPr lang="fr-FR" i="1" dirty="0" err="1" smtClean="0"/>
              <a:t>acutus</a:t>
            </a:r>
            <a:r>
              <a:rPr lang="fr-FR" dirty="0" smtClean="0"/>
              <a:t>. La</a:t>
            </a:r>
            <a:r>
              <a:rPr lang="fr-FR" baseline="0" dirty="0" smtClean="0"/>
              <a:t> population corse f</a:t>
            </a:r>
            <a:r>
              <a:rPr lang="fr-FR" dirty="0" smtClean="0"/>
              <a:t>leurit très rarement et ne fructifie jamais.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F1B9A-A08B-8744-B758-1E3CAC285608}" type="slidenum">
              <a:rPr lang="fr-FR" smtClean="0">
                <a:solidFill>
                  <a:prstClr val="black"/>
                </a:solidFill>
              </a:rPr>
              <a:pPr/>
              <a:t>101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49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AAD9-8671-9E4A-BB38-F22A6FC2030E}" type="datetimeFigureOut">
              <a:rPr lang="fr-FR" smtClean="0"/>
              <a:t>14/01/2018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F6F8-D418-F54D-8262-7FF6D4330A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860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AAD9-8671-9E4A-BB38-F22A6FC2030E}" type="datetimeFigureOut">
              <a:rPr lang="fr-FR" smtClean="0"/>
              <a:t>14/01/2018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F6F8-D418-F54D-8262-7FF6D4330A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09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AAD9-8671-9E4A-BB38-F22A6FC2030E}" type="datetimeFigureOut">
              <a:rPr lang="fr-FR" smtClean="0"/>
              <a:t>14/01/2018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F6F8-D418-F54D-8262-7FF6D4330A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961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18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64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06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48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87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23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52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7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AAD9-8671-9E4A-BB38-F22A6FC2030E}" type="datetimeFigureOut">
              <a:rPr lang="fr-FR" smtClean="0"/>
              <a:t>14/01/2018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F6F8-D418-F54D-8262-7FF6D4330A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41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3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42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37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04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64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78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47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14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76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2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AAD9-8671-9E4A-BB38-F22A6FC2030E}" type="datetimeFigureOut">
              <a:rPr lang="fr-FR" smtClean="0"/>
              <a:t>14/01/2018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F6F8-D418-F54D-8262-7FF6D4330A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680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38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58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65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12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50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97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01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43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863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4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AAD9-8671-9E4A-BB38-F22A6FC2030E}" type="datetimeFigureOut">
              <a:rPr lang="fr-FR" smtClean="0"/>
              <a:t>14/01/2018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F6F8-D418-F54D-8262-7FF6D4330A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225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89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34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05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12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99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994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536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AAD9-8671-9E4A-BB38-F22A6FC2030E}" type="datetimeFigureOut">
              <a:rPr lang="fr-FR" smtClean="0"/>
              <a:t>14/01/2018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F6F8-D418-F54D-8262-7FF6D4330A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7004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474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90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08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710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84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5573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214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336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352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74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AAD9-8671-9E4A-BB38-F22A6FC2030E}" type="datetimeFigureOut">
              <a:rPr lang="fr-FR" smtClean="0"/>
              <a:t>14/01/2018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F6F8-D418-F54D-8262-7FF6D4330A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4550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775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203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15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171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242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501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811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559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998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AAD9-8671-9E4A-BB38-F22A6FC2030E}" type="datetimeFigureOut">
              <a:rPr lang="fr-FR" smtClean="0"/>
              <a:t>14/01/2018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F6F8-D418-F54D-8262-7FF6D4330A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8336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447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538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866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140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332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643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417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307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3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7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AAD9-8671-9E4A-BB38-F22A6FC2030E}" type="datetimeFigureOut">
              <a:rPr lang="fr-FR" smtClean="0"/>
              <a:t>14/01/2018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F6F8-D418-F54D-8262-7FF6D4330A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5252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450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815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57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247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945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294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4414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428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4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AAD9-8671-9E4A-BB38-F22A6FC2030E}" type="datetimeFigureOut">
              <a:rPr lang="fr-FR" smtClean="0"/>
              <a:t>14/01/2018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F6F8-D418-F54D-8262-7FF6D4330A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57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1AAD9-8671-9E4A-BB38-F22A6FC2030E}" type="datetimeFigureOut">
              <a:rPr lang="fr-FR" smtClean="0"/>
              <a:t>14/01/2018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F6F8-D418-F54D-8262-7FF6D4330A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9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2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4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6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9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6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8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E7162-AC9C-5A41-932A-7B04BA7BA97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29551-C4B8-3F4D-9D4F-8D0102F37B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3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png"/><Relationship Id="rId4" Type="http://schemas.openxmlformats.org/officeDocument/2006/relationships/image" Target="../media/image208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png"/><Relationship Id="rId4" Type="http://schemas.openxmlformats.org/officeDocument/2006/relationships/image" Target="../media/image21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21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22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2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26.jpeg"/><Relationship Id="rId4" Type="http://schemas.openxmlformats.org/officeDocument/2006/relationships/image" Target="../media/image22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3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8.xml"/><Relationship Id="rId5" Type="http://schemas.microsoft.com/office/2007/relationships/hdphoto" Target="../media/hdphoto34.wdp"/><Relationship Id="rId4" Type="http://schemas.openxmlformats.org/officeDocument/2006/relationships/image" Target="../media/image23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4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4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49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51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54.png"/><Relationship Id="rId4" Type="http://schemas.openxmlformats.org/officeDocument/2006/relationships/image" Target="../media/image2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58.jpeg"/><Relationship Id="rId5" Type="http://schemas.openxmlformats.org/officeDocument/2006/relationships/image" Target="../media/image257.png"/><Relationship Id="rId4" Type="http://schemas.openxmlformats.org/officeDocument/2006/relationships/image" Target="../media/image25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60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63.png"/><Relationship Id="rId4" Type="http://schemas.openxmlformats.org/officeDocument/2006/relationships/image" Target="../media/image26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65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9.xml"/><Relationship Id="rId5" Type="http://schemas.microsoft.com/office/2007/relationships/hdphoto" Target="../media/hdphoto35.wdp"/><Relationship Id="rId4" Type="http://schemas.openxmlformats.org/officeDocument/2006/relationships/image" Target="../media/image268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7" Type="http://schemas.openxmlformats.org/officeDocument/2006/relationships/image" Target="../media/image274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5" Type="http://schemas.openxmlformats.org/officeDocument/2006/relationships/image" Target="../media/image273.png"/><Relationship Id="rId4" Type="http://schemas.microsoft.com/office/2007/relationships/hdphoto" Target="../media/hdphoto37.wdp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0.wdp"/><Relationship Id="rId5" Type="http://schemas.openxmlformats.org/officeDocument/2006/relationships/image" Target="../media/image279.jpeg"/><Relationship Id="rId4" Type="http://schemas.microsoft.com/office/2007/relationships/hdphoto" Target="../media/hdphoto3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1.png"/><Relationship Id="rId4" Type="http://schemas.microsoft.com/office/2007/relationships/hdphoto" Target="../media/hdphoto41.wdp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3.wdp"/><Relationship Id="rId5" Type="http://schemas.openxmlformats.org/officeDocument/2006/relationships/image" Target="../media/image286.png"/><Relationship Id="rId4" Type="http://schemas.microsoft.com/office/2007/relationships/hdphoto" Target="../media/hdphoto42.wdp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jpeg"/><Relationship Id="rId5" Type="http://schemas.openxmlformats.org/officeDocument/2006/relationships/image" Target="../media/image289.jpeg"/><Relationship Id="rId4" Type="http://schemas.openxmlformats.org/officeDocument/2006/relationships/image" Target="../media/image28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jpeg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6.emf"/><Relationship Id="rId4" Type="http://schemas.openxmlformats.org/officeDocument/2006/relationships/package" Target="../embeddings/Microsoft_Word_Document1.docx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7.emf"/><Relationship Id="rId4" Type="http://schemas.openxmlformats.org/officeDocument/2006/relationships/package" Target="../embeddings/Microsoft_Word_Document2.docx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8.emf"/><Relationship Id="rId4" Type="http://schemas.openxmlformats.org/officeDocument/2006/relationships/oleObject" Target="../embeddings/Microsoft_Excel_97-2003_Worksheet1.xls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microsoft.com/office/2007/relationships/hdphoto" Target="../media/hdphoto9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78.png"/><Relationship Id="rId4" Type="http://schemas.microsoft.com/office/2007/relationships/hdphoto" Target="../media/hdphoto1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9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microsoft.com/office/2007/relationships/hdphoto" Target="../media/hdphoto16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0.jp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microsoft.com/office/2007/relationships/hdphoto" Target="../media/hdphoto17.wdp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microsoft.com/office/2007/relationships/hdphoto" Target="../media/hdphoto19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29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23.wdp"/><Relationship Id="rId4" Type="http://schemas.openxmlformats.org/officeDocument/2006/relationships/image" Target="../media/image14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24.wdp"/><Relationship Id="rId4" Type="http://schemas.openxmlformats.org/officeDocument/2006/relationships/image" Target="../media/image16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4.png"/><Relationship Id="rId4" Type="http://schemas.microsoft.com/office/2007/relationships/hdphoto" Target="../media/hdphoto25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9.jpeg"/><Relationship Id="rId4" Type="http://schemas.microsoft.com/office/2007/relationships/hdphoto" Target="../media/hdphoto26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71.png"/><Relationship Id="rId4" Type="http://schemas.microsoft.com/office/2007/relationships/hdphoto" Target="../media/hdphoto27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28.wdp"/><Relationship Id="rId4" Type="http://schemas.openxmlformats.org/officeDocument/2006/relationships/image" Target="../media/image17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29.wdp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5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9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30.wdp"/><Relationship Id="rId9" Type="http://schemas.microsoft.com/office/2007/relationships/diagramDrawing" Target="../diagrams/drawing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/>
        </p:nvGrpSpPr>
        <p:grpSpPr>
          <a:xfrm>
            <a:off x="87581" y="589176"/>
            <a:ext cx="9908942" cy="6268824"/>
            <a:chOff x="425512" y="3197023"/>
            <a:chExt cx="9376537" cy="3157338"/>
          </a:xfrm>
        </p:grpSpPr>
        <p:pic>
          <p:nvPicPr>
            <p:cNvPr id="5" name="Image 4" descr="Punta calcena ( Conca) 07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13" y="3197023"/>
              <a:ext cx="9376536" cy="3157337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425512" y="6046584"/>
              <a:ext cx="4260069" cy="3077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M.T.MEIN </a:t>
              </a:r>
              <a:r>
                <a:rPr lang="fr-FR" sz="1400" dirty="0"/>
                <a:t> </a:t>
              </a:r>
              <a:r>
                <a:rPr lang="fr-FR" sz="1400" dirty="0" smtClean="0"/>
                <a:t>-</a:t>
              </a:r>
              <a:r>
                <a:rPr lang="fr-FR" sz="1200" dirty="0" smtClean="0"/>
                <a:t>L.ROUBAUDI</a:t>
              </a:r>
              <a:r>
                <a:rPr lang="fr-FR" sz="1400" dirty="0" smtClean="0"/>
                <a:t> – Clichés </a:t>
              </a:r>
              <a:r>
                <a:rPr lang="fr-FR" sz="1400" dirty="0" err="1" smtClean="0"/>
                <a:t>D.Roubaudi</a:t>
              </a:r>
              <a:r>
                <a:rPr lang="fr-FR" sz="1400" dirty="0" smtClean="0"/>
                <a:t> , </a:t>
              </a:r>
              <a:r>
                <a:rPr lang="fr-FR" sz="1400" dirty="0" err="1" smtClean="0"/>
                <a:t>M.T.Mein</a:t>
              </a:r>
              <a:r>
                <a:rPr lang="fr-FR" sz="1400" dirty="0" smtClean="0"/>
                <a:t> </a:t>
              </a:r>
              <a:endParaRPr lang="fr-FR" sz="1400" dirty="0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425513" y="187995"/>
            <a:ext cx="3406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Directeur technique : Jean-Marc TISON </a:t>
            </a:r>
            <a:endParaRPr lang="fr-FR" sz="1200" dirty="0"/>
          </a:p>
        </p:txBody>
      </p:sp>
      <p:sp>
        <p:nvSpPr>
          <p:cNvPr id="3" name="Rectangle 2"/>
          <p:cNvSpPr/>
          <p:nvPr/>
        </p:nvSpPr>
        <p:spPr>
          <a:xfrm>
            <a:off x="1970572" y="3197024"/>
            <a:ext cx="48279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Corse du Sud 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6450" y="804404"/>
            <a:ext cx="6928518" cy="44793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CORSICA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7431939" y="0"/>
            <a:ext cx="2090995" cy="804404"/>
            <a:chOff x="6962687" y="624144"/>
            <a:chExt cx="2090995" cy="745658"/>
          </a:xfrm>
        </p:grpSpPr>
        <p:sp>
          <p:nvSpPr>
            <p:cNvPr id="6" name="ZoneTexte 5"/>
            <p:cNvSpPr txBox="1"/>
            <p:nvPr/>
          </p:nvSpPr>
          <p:spPr>
            <a:xfrm>
              <a:off x="6984579" y="1062025"/>
              <a:ext cx="1762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27 Avril-3 Mai 2017</a:t>
              </a:r>
              <a:endParaRPr lang="fr-FR" sz="1400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962687" y="624144"/>
              <a:ext cx="20909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20 Avril-27 Avril 2017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4506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rifolium strictum5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278"/>
            <a:ext cx="5323759" cy="67297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6453"/>
            <a:ext cx="3422069" cy="60125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smtClean="0"/>
              <a:t>Trifolium </a:t>
            </a:r>
            <a:r>
              <a:rPr lang="fr-FR" sz="2800" i="1" dirty="0" err="1" smtClean="0"/>
              <a:t>strictum</a:t>
            </a:r>
            <a:endParaRPr lang="fr-FR" sz="2800" i="1" dirty="0"/>
          </a:p>
        </p:txBody>
      </p:sp>
      <p:pic>
        <p:nvPicPr>
          <p:cNvPr id="4" name="Image 3" descr="Trifolium strictum 5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6714"/>
            <a:ext cx="4066851" cy="34330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8" name="Grouper 7"/>
          <p:cNvGrpSpPr/>
          <p:nvPr/>
        </p:nvGrpSpPr>
        <p:grpSpPr>
          <a:xfrm>
            <a:off x="4697562" y="86452"/>
            <a:ext cx="4673281" cy="6771548"/>
            <a:chOff x="4697562" y="86452"/>
            <a:chExt cx="4673281" cy="6771548"/>
          </a:xfrm>
        </p:grpSpPr>
        <p:pic>
          <p:nvPicPr>
            <p:cNvPr id="5" name="Image 4" descr="Trifolium suffocatum70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496"/>
            <a:stretch/>
          </p:blipFill>
          <p:spPr>
            <a:xfrm>
              <a:off x="4697562" y="498638"/>
              <a:ext cx="4673281" cy="6359362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012120" y="86452"/>
              <a:ext cx="3447249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2400" i="1" dirty="0" smtClean="0"/>
                <a:t>Trifolium </a:t>
              </a:r>
              <a:r>
                <a:rPr lang="fr-FR" sz="2400" i="1" dirty="0" err="1"/>
                <a:t>suffocatum</a:t>
              </a:r>
              <a:endParaRPr lang="fr-F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227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̈les Lavezzi -IMGP1710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891318" y="-382836"/>
            <a:ext cx="13166078" cy="7240836"/>
          </a:xfrm>
        </p:spPr>
      </p:pic>
      <p:pic>
        <p:nvPicPr>
          <p:cNvPr id="5" name="Image 4" descr="Asplenium obovatum-IMGP160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4109"/>
            <a:ext cx="5577731" cy="418329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0" y="6488668"/>
            <a:ext cx="88656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prstClr val="black"/>
                </a:solidFill>
              </a:rPr>
              <a:t>Dans les rochers : </a:t>
            </a:r>
            <a:r>
              <a:rPr lang="fr-FR" b="1" i="1" dirty="0" err="1" smtClean="0">
                <a:solidFill>
                  <a:prstClr val="black"/>
                </a:solidFill>
              </a:rPr>
              <a:t>Asplenium</a:t>
            </a:r>
            <a:r>
              <a:rPr lang="fr-FR" b="1" i="1" dirty="0" smtClean="0">
                <a:solidFill>
                  <a:prstClr val="black"/>
                </a:solidFill>
              </a:rPr>
              <a:t>  </a:t>
            </a:r>
            <a:r>
              <a:rPr lang="fr-FR" b="1" i="1" dirty="0" err="1" smtClean="0">
                <a:solidFill>
                  <a:prstClr val="black"/>
                </a:solidFill>
              </a:rPr>
              <a:t>obovatum</a:t>
            </a:r>
            <a:endParaRPr lang="fr-FR" b="1" i="1" dirty="0">
              <a:solidFill>
                <a:prstClr val="black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857" y="-286728"/>
            <a:ext cx="6495143" cy="4461673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1158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2459" y="274638"/>
            <a:ext cx="3513169" cy="572077"/>
          </a:xfrm>
        </p:spPr>
        <p:txBody>
          <a:bodyPr>
            <a:normAutofit fontScale="90000"/>
          </a:bodyPr>
          <a:lstStyle/>
          <a:p>
            <a:r>
              <a:rPr lang="fr-FR" sz="2000" b="1" i="1" dirty="0" err="1" smtClean="0"/>
              <a:t>Ipomoea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sagittata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Convolvulaceae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Ipomoea sagittata-îles Lavezzi-IMGP1714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576977" y="961876"/>
            <a:ext cx="10720977" cy="5896124"/>
          </a:xfrm>
        </p:spPr>
      </p:pic>
    </p:spTree>
    <p:extLst>
      <p:ext uri="{BB962C8B-B14F-4D97-AF65-F5344CB8AC3E}">
        <p14:creationId xmlns:p14="http://schemas.microsoft.com/office/powerpoint/2010/main" val="42907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3803" y="274638"/>
            <a:ext cx="3004761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Imperata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cylindrica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Poaceae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Imperata cylindrica-Rouquette(11)-DSC0330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5" r="-323"/>
          <a:stretch/>
        </p:blipFill>
        <p:spPr>
          <a:xfrm>
            <a:off x="-170373" y="0"/>
            <a:ext cx="6876876" cy="4525963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763165"/>
            <a:ext cx="3810000" cy="38100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00" y="4705389"/>
            <a:ext cx="2413000" cy="2260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864" y="2800389"/>
            <a:ext cx="3810000" cy="38100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8465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4398" y="0"/>
            <a:ext cx="4185939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Galium </a:t>
            </a:r>
            <a:r>
              <a:rPr lang="fr-FR" sz="2000" b="1" i="1" dirty="0" err="1" smtClean="0"/>
              <a:t>verrucosum</a:t>
            </a:r>
            <a:r>
              <a:rPr lang="fr-FR" sz="2000" b="1" i="1" dirty="0" smtClean="0"/>
              <a:t> </a:t>
            </a:r>
            <a:endParaRPr lang="fr-FR" sz="2000" b="1" i="1" dirty="0"/>
          </a:p>
        </p:txBody>
      </p:sp>
      <p:pic>
        <p:nvPicPr>
          <p:cNvPr id="5" name="Image 4" descr="Galium verrucosum-DSC04409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193" y="0"/>
            <a:ext cx="5900261" cy="6126480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 descr="Galium verrucosum-avant Djerba, après Zamour-DSC04419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977420" y="3097304"/>
            <a:ext cx="4052917" cy="2945774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826" y="912226"/>
            <a:ext cx="1732605" cy="1623178"/>
          </a:xfrm>
          <a:prstGeom prst="rect">
            <a:avLst/>
          </a:prstGeom>
        </p:spPr>
      </p:pic>
      <p:sp>
        <p:nvSpPr>
          <p:cNvPr id="7" name="Rectangle avec flèche vers le haut 6"/>
          <p:cNvSpPr/>
          <p:nvPr/>
        </p:nvSpPr>
        <p:spPr>
          <a:xfrm>
            <a:off x="1180052" y="5705938"/>
            <a:ext cx="1921800" cy="1025634"/>
          </a:xfrm>
          <a:prstGeom prst="upArrow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prstClr val="black"/>
                </a:solidFill>
              </a:rPr>
              <a:t>Feuilles lancéolées en verticilles rapprochés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8" name="Rectangle avec flèche vers le haut 7"/>
          <p:cNvSpPr/>
          <p:nvPr/>
        </p:nvSpPr>
        <p:spPr>
          <a:xfrm>
            <a:off x="6172362" y="6147195"/>
            <a:ext cx="2463114" cy="584377"/>
          </a:xfrm>
          <a:prstGeom prst="upArrowCallou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000000"/>
                </a:solidFill>
              </a:rPr>
              <a:t>Fruits murs fortement verruqueux</a:t>
            </a:r>
            <a:endParaRPr lang="fr-F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35357" y="335111"/>
            <a:ext cx="2839226" cy="587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fr-FR" sz="2000" b="1" i="1" dirty="0" err="1" smtClean="0"/>
              <a:t>Cymbalaria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aequitriloba</a:t>
            </a:r>
            <a:r>
              <a:rPr lang="fr-FR" sz="2000" b="1" i="1" dirty="0" smtClean="0"/>
              <a:t> </a:t>
            </a:r>
            <a:r>
              <a:rPr lang="fr-FR" sz="2000" b="1" dirty="0" err="1" smtClean="0"/>
              <a:t>subsp</a:t>
            </a:r>
            <a:r>
              <a:rPr lang="fr-FR" sz="2000" b="1" i="1" dirty="0" err="1" smtClean="0"/>
              <a:t>.aequitriloba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Plantaginaceae</a:t>
            </a:r>
            <a:r>
              <a:rPr lang="fr-FR" sz="2000" b="1" i="1" dirty="0" smtClean="0"/>
              <a:t>)</a:t>
            </a:r>
            <a:endParaRPr lang="fr-FR" sz="2000" b="1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4593557" y="5676127"/>
            <a:ext cx="43134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Endémique Corse-Sardaigne-Baléares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C:\Users\Jean-Marc\Desktop\IMGP77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2211"/>
            <a:ext cx="7088913" cy="47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ean-Marc\Desktop\IMGP773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7096" y="1547890"/>
            <a:ext cx="3806913" cy="367786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31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Helicodiceros mucivora-IMGP159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6"/>
          <a:stretch/>
        </p:blipFill>
        <p:spPr>
          <a:xfrm>
            <a:off x="-201350" y="-185875"/>
            <a:ext cx="8100466" cy="7043875"/>
          </a:xfrm>
        </p:spPr>
      </p:pic>
      <p:sp>
        <p:nvSpPr>
          <p:cNvPr id="5" name="ZoneTexte 4"/>
          <p:cNvSpPr txBox="1"/>
          <p:nvPr/>
        </p:nvSpPr>
        <p:spPr>
          <a:xfrm>
            <a:off x="5250589" y="0"/>
            <a:ext cx="424383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 err="1" smtClean="0">
                <a:solidFill>
                  <a:prstClr val="black"/>
                </a:solidFill>
              </a:rPr>
              <a:t>Helicodiceros</a:t>
            </a:r>
            <a:r>
              <a:rPr lang="fr-FR" sz="2000" b="1" i="1" dirty="0" smtClean="0">
                <a:solidFill>
                  <a:prstClr val="black"/>
                </a:solidFill>
              </a:rPr>
              <a:t> </a:t>
            </a:r>
            <a:r>
              <a:rPr lang="fr-FR" sz="2000" b="1" i="1" dirty="0" err="1" smtClean="0">
                <a:solidFill>
                  <a:prstClr val="black"/>
                </a:solidFill>
              </a:rPr>
              <a:t>muscivorus</a:t>
            </a:r>
            <a:r>
              <a:rPr lang="fr-FR" sz="2000" b="1" i="1" dirty="0" smtClean="0">
                <a:solidFill>
                  <a:prstClr val="black"/>
                </a:solidFill>
              </a:rPr>
              <a:t> </a:t>
            </a:r>
            <a:r>
              <a:rPr lang="fr-FR" sz="2000" b="1" dirty="0" smtClean="0">
                <a:solidFill>
                  <a:prstClr val="black"/>
                </a:solidFill>
              </a:rPr>
              <a:t>(</a:t>
            </a:r>
            <a:r>
              <a:rPr lang="fr-FR" sz="2000" b="1" dirty="0" err="1" smtClean="0">
                <a:solidFill>
                  <a:prstClr val="black"/>
                </a:solidFill>
              </a:rPr>
              <a:t>Araceae</a:t>
            </a:r>
            <a:r>
              <a:rPr lang="fr-FR" sz="2000" b="1" dirty="0" smtClean="0">
                <a:solidFill>
                  <a:prstClr val="black"/>
                </a:solidFill>
              </a:rPr>
              <a:t>)</a:t>
            </a:r>
            <a:endParaRPr lang="fr-FR" sz="2000" b="1" dirty="0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57200" y="5744921"/>
            <a:ext cx="373505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Endémique Corse-Sardaigne-Baléares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Jean-Marc\Desktop\IMAG036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5667" y="674688"/>
            <a:ext cx="4539721" cy="5767363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01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Le Tonnara-IMGP193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190" y="1"/>
            <a:ext cx="12344401" cy="6858000"/>
          </a:xfrm>
          <a:solidFill>
            <a:srgbClr val="CCFFCC"/>
          </a:solidFill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9466" y="573139"/>
            <a:ext cx="2663545" cy="528186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000000"/>
                </a:solidFill>
              </a:rPr>
              <a:t> La </a:t>
            </a:r>
            <a:r>
              <a:rPr lang="fr-FR" sz="2800" b="1" dirty="0" err="1" smtClean="0">
                <a:solidFill>
                  <a:srgbClr val="000000"/>
                </a:solidFill>
              </a:rPr>
              <a:t>Tonnara</a:t>
            </a:r>
            <a:endParaRPr lang="fr-FR" sz="2800" b="1" dirty="0">
              <a:solidFill>
                <a:srgbClr val="000000"/>
              </a:solidFill>
            </a:endParaRPr>
          </a:p>
        </p:txBody>
      </p:sp>
      <p:pic>
        <p:nvPicPr>
          <p:cNvPr id="3" name="Image 2" descr="La Tonnara08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5466" y="1241869"/>
            <a:ext cx="4932754" cy="3433146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cxnSp>
        <p:nvCxnSpPr>
          <p:cNvPr id="6" name="Connecteur droit avec flèche 5"/>
          <p:cNvCxnSpPr/>
          <p:nvPr/>
        </p:nvCxnSpPr>
        <p:spPr>
          <a:xfrm rot="10800000" flipH="1">
            <a:off x="932803" y="2168937"/>
            <a:ext cx="22477" cy="6405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82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0904" y="-84724"/>
            <a:ext cx="3647771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Tamarix </a:t>
            </a:r>
            <a:r>
              <a:rPr lang="fr-FR" sz="2000" b="1" i="1" dirty="0" err="1" smtClean="0"/>
              <a:t>africana</a:t>
            </a:r>
            <a:endParaRPr lang="fr-FR" sz="2000" b="1" i="1" dirty="0"/>
          </a:p>
        </p:txBody>
      </p:sp>
      <p:pic>
        <p:nvPicPr>
          <p:cNvPr id="4" name="Espace réservé du contenu 3" descr="Tamaris africana-IMGP213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8"/>
          <a:stretch/>
        </p:blipFill>
        <p:spPr>
          <a:xfrm>
            <a:off x="-136083" y="634965"/>
            <a:ext cx="8406886" cy="6428529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2578099"/>
            <a:ext cx="4439592" cy="295232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5" name="Image 4" descr="Tamaris africana-IMGP213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849" y="1557176"/>
            <a:ext cx="6513068" cy="5119405"/>
          </a:xfrm>
          <a:prstGeom prst="ellipse">
            <a:avLst/>
          </a:prstGeom>
          <a:ln w="57150" cap="rnd" cmpd="sng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4412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68050" y="274638"/>
            <a:ext cx="2018749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Aeonium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arboreum</a:t>
            </a:r>
            <a:endParaRPr lang="fr-FR" sz="2000" b="1" i="1" dirty="0"/>
          </a:p>
        </p:txBody>
      </p:sp>
      <p:pic>
        <p:nvPicPr>
          <p:cNvPr id="4" name="Espace réservé du contenu 3" descr="Aeonium arboreum-IMGP216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46060" cy="7063583"/>
          </a:xfrm>
        </p:spPr>
      </p:pic>
    </p:spTree>
    <p:extLst>
      <p:ext uri="{BB962C8B-B14F-4D97-AF65-F5344CB8AC3E}">
        <p14:creationId xmlns:p14="http://schemas.microsoft.com/office/powerpoint/2010/main" val="24114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25096" y="274638"/>
            <a:ext cx="2218904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Filago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tyrrhenica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Asteraceae</a:t>
            </a:r>
            <a:r>
              <a:rPr lang="fr-FR" sz="2000" b="1" i="1" dirty="0" smtClean="0"/>
              <a:t>)</a:t>
            </a:r>
            <a:endParaRPr lang="fr-FR" sz="2000" b="1" i="1" dirty="0"/>
          </a:p>
        </p:txBody>
      </p:sp>
      <p:pic>
        <p:nvPicPr>
          <p:cNvPr id="4" name="Espace réservé du contenu 3" descr="Filago tyrrhenia-IMGP211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92450" cy="4943656"/>
          </a:xfrm>
        </p:spPr>
      </p:pic>
      <p:pic>
        <p:nvPicPr>
          <p:cNvPr id="5" name="Image 4" descr="Filago tyrrhenia-IMGP2114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3407" y="1672453"/>
            <a:ext cx="5534029" cy="5019247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0" y="5639094"/>
            <a:ext cx="306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Endémique Corse-Sardaigne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1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nagallis ( Lysimachia) latifolia 6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084"/>
            <a:ext cx="6391868" cy="43675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3238" y="18084"/>
            <a:ext cx="6128098" cy="40524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1800" i="1" dirty="0" err="1" smtClean="0"/>
              <a:t>Lysimachia</a:t>
            </a:r>
            <a:r>
              <a:rPr lang="fr-FR" sz="1800" i="1" dirty="0" smtClean="0"/>
              <a:t> (ex. Anagallis ) </a:t>
            </a:r>
            <a:r>
              <a:rPr lang="fr-FR" sz="1800" i="1" dirty="0" err="1" smtClean="0"/>
              <a:t>arvensis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ssp.latifolia</a:t>
            </a:r>
            <a:r>
              <a:rPr lang="fr-FR" sz="1800" i="1" dirty="0" smtClean="0"/>
              <a:t> </a:t>
            </a:r>
            <a:endParaRPr lang="fr-FR" sz="1800" i="1" dirty="0"/>
          </a:p>
        </p:txBody>
      </p:sp>
      <p:grpSp>
        <p:nvGrpSpPr>
          <p:cNvPr id="6" name="Grouper 5"/>
          <p:cNvGrpSpPr/>
          <p:nvPr/>
        </p:nvGrpSpPr>
        <p:grpSpPr>
          <a:xfrm>
            <a:off x="4742945" y="3326190"/>
            <a:ext cx="4473626" cy="3531810"/>
            <a:chOff x="4742945" y="3326190"/>
            <a:chExt cx="4473626" cy="3531810"/>
          </a:xfrm>
        </p:grpSpPr>
        <p:pic>
          <p:nvPicPr>
            <p:cNvPr id="4" name="Image 3" descr="60-Lysimachia arvensis.jpe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2945" y="3326190"/>
              <a:ext cx="4473626" cy="353181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7547429" y="6581001"/>
              <a:ext cx="1669142" cy="2769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CL. </a:t>
              </a:r>
              <a:r>
                <a:rPr lang="fr-FR" sz="1200" dirty="0" err="1" smtClean="0"/>
                <a:t>B.Berthet-Grelier</a:t>
              </a:r>
              <a:r>
                <a:rPr lang="fr-FR" sz="1200" dirty="0" smtClean="0"/>
                <a:t> 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0310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71486" y="-118436"/>
            <a:ext cx="2215313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Genista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corsica</a:t>
            </a:r>
            <a:endParaRPr lang="fr-FR" sz="2000" b="1" i="1" dirty="0"/>
          </a:p>
        </p:txBody>
      </p:sp>
      <p:pic>
        <p:nvPicPr>
          <p:cNvPr id="4" name="Espace réservé du contenu 3" descr="Genista corsica-IMGP206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4"/>
          <a:stretch/>
        </p:blipFill>
        <p:spPr>
          <a:xfrm>
            <a:off x="-60482" y="0"/>
            <a:ext cx="6531968" cy="5276257"/>
          </a:xfrm>
        </p:spPr>
      </p:pic>
      <p:pic>
        <p:nvPicPr>
          <p:cNvPr id="5" name="Image 4" descr="Genista corsica-IMGP207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234" y="1844422"/>
            <a:ext cx="6099636" cy="474145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6" name="Image 5" descr="Genista corsica-IMGP207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55" y="1791651"/>
            <a:ext cx="5315758" cy="482830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6063239" y="1024564"/>
            <a:ext cx="29116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Endémique Corse-Sardaigne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6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65572" y="274638"/>
            <a:ext cx="3121227" cy="634797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Orobanche </a:t>
            </a:r>
            <a:r>
              <a:rPr lang="fr-FR" sz="2000" b="1" i="1" dirty="0" err="1" smtClean="0"/>
              <a:t>sanguinea</a:t>
            </a:r>
            <a:endParaRPr lang="fr-FR" sz="2000" b="1" i="1" dirty="0"/>
          </a:p>
        </p:txBody>
      </p:sp>
      <p:pic>
        <p:nvPicPr>
          <p:cNvPr id="4" name="Espace réservé du contenu 3" descr="Orobanche sanguinea-IMGP193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67768" y="0"/>
            <a:ext cx="5659639" cy="6999733"/>
          </a:xfrm>
        </p:spPr>
      </p:pic>
      <p:pic>
        <p:nvPicPr>
          <p:cNvPr id="5" name="Image 4" descr="Orobanche sanguinea-IMGP193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332" y="768316"/>
            <a:ext cx="5672667" cy="60896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524933" y="6468532"/>
            <a:ext cx="23706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Sur </a:t>
            </a:r>
            <a:r>
              <a:rPr lang="fr-FR" i="1" dirty="0" smtClean="0">
                <a:solidFill>
                  <a:prstClr val="black"/>
                </a:solidFill>
              </a:rPr>
              <a:t>Lotus </a:t>
            </a:r>
            <a:r>
              <a:rPr lang="fr-FR" i="1" dirty="0" err="1" smtClean="0">
                <a:solidFill>
                  <a:prstClr val="black"/>
                </a:solidFill>
              </a:rPr>
              <a:t>cytisoides</a:t>
            </a:r>
            <a:endParaRPr lang="fr-FR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2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5473" y="274638"/>
            <a:ext cx="2971326" cy="617337"/>
          </a:xfrm>
        </p:spPr>
        <p:txBody>
          <a:bodyPr>
            <a:normAutofit fontScale="90000"/>
          </a:bodyPr>
          <a:lstStyle/>
          <a:p>
            <a:r>
              <a:rPr lang="fr-FR" sz="2000" b="1" i="1" dirty="0" err="1" smtClean="0"/>
              <a:t>Radiola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linoides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Linaceae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5" name="Image 4" descr="Radiola linoides-IMGP209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848" y="0"/>
            <a:ext cx="6469290" cy="4873532"/>
          </a:xfrm>
          <a:prstGeom prst="rect">
            <a:avLst/>
          </a:prstGeom>
        </p:spPr>
      </p:pic>
      <p:pic>
        <p:nvPicPr>
          <p:cNvPr id="7" name="Image 6" descr="Radiola linoides-IMGP2092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2231"/>
            <a:ext cx="9144000" cy="483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2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38026" y="274638"/>
            <a:ext cx="3405974" cy="1143000"/>
          </a:xfrm>
        </p:spPr>
        <p:txBody>
          <a:bodyPr>
            <a:normAutofit/>
          </a:bodyPr>
          <a:lstStyle/>
          <a:p>
            <a:r>
              <a:rPr lang="fr-FR" sz="2000" b="1" dirty="0" err="1" smtClean="0"/>
              <a:t>Solenopsis</a:t>
            </a:r>
            <a:r>
              <a:rPr lang="fr-FR" sz="2000" b="1" dirty="0" smtClean="0"/>
              <a:t> laurentia (</a:t>
            </a:r>
            <a:r>
              <a:rPr lang="fr-FR" sz="2000" b="1" dirty="0" err="1" smtClean="0"/>
              <a:t>Campanulaceae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Solenopsis laurentia-IMGP199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3" r="-1502"/>
          <a:stretch/>
        </p:blipFill>
        <p:spPr>
          <a:xfrm>
            <a:off x="-156778" y="0"/>
            <a:ext cx="3057147" cy="4525963"/>
          </a:xfrm>
        </p:spPr>
      </p:pic>
      <p:pic>
        <p:nvPicPr>
          <p:cNvPr id="5" name="Image 4" descr="Solenopsis laurentia-IMGP200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870" y="0"/>
            <a:ext cx="2628779" cy="6858000"/>
          </a:xfrm>
          <a:prstGeom prst="rect">
            <a:avLst/>
          </a:prstGeom>
        </p:spPr>
      </p:pic>
      <p:pic>
        <p:nvPicPr>
          <p:cNvPr id="6" name="Image 5" descr="Solenopsis laurentia-IMGP200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572" y="1417638"/>
            <a:ext cx="3295462" cy="480121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3" name="Cadre 2"/>
          <p:cNvSpPr/>
          <p:nvPr/>
        </p:nvSpPr>
        <p:spPr>
          <a:xfrm>
            <a:off x="0" y="4777357"/>
            <a:ext cx="2373887" cy="1935130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prstClr val="black"/>
                </a:solidFill>
              </a:rPr>
              <a:t>Mares temporaires siliceuses de la région méditerranéenne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6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97806" y="-207677"/>
            <a:ext cx="5146194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Silene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succulenta</a:t>
            </a:r>
            <a:r>
              <a:rPr lang="fr-FR" sz="2000" b="1" i="1" dirty="0" smtClean="0"/>
              <a:t> </a:t>
            </a:r>
            <a:r>
              <a:rPr lang="fr-FR" sz="2000" b="1" dirty="0" err="1" smtClean="0"/>
              <a:t>subsp</a:t>
            </a:r>
            <a:r>
              <a:rPr lang="fr-FR" sz="2000" b="1" dirty="0" smtClean="0"/>
              <a:t>. </a:t>
            </a:r>
            <a:r>
              <a:rPr lang="fr-FR" sz="2000" b="1" i="1" dirty="0" err="1" smtClean="0"/>
              <a:t>corsica</a:t>
            </a:r>
            <a:r>
              <a:rPr lang="fr-FR" sz="2000" b="1" i="1" dirty="0" smtClean="0"/>
              <a:t> </a:t>
            </a:r>
            <a:endParaRPr lang="fr-FR" sz="2000" b="1" i="1" dirty="0"/>
          </a:p>
        </p:txBody>
      </p:sp>
      <p:pic>
        <p:nvPicPr>
          <p:cNvPr id="4" name="Espace réservé du contenu 3" descr="Silene succulenta-IMGP214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34657" cy="6858000"/>
          </a:xfrm>
        </p:spPr>
      </p:pic>
      <p:pic>
        <p:nvPicPr>
          <p:cNvPr id="5" name="Image 4" descr="Silene succulenta-IMGP214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581" y="1045082"/>
            <a:ext cx="3637218" cy="570315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049581" y="654599"/>
            <a:ext cx="3637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Endémique Corse-Sardaigne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9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2518" y="274638"/>
            <a:ext cx="3171481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Limonium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bonifaciense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Plumbaginaceae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89-Limonium bonifacensi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" r="-383"/>
          <a:stretch/>
        </p:blipFill>
        <p:spPr>
          <a:xfrm>
            <a:off x="0" y="0"/>
            <a:ext cx="6335405" cy="4732001"/>
          </a:xfrm>
        </p:spPr>
      </p:pic>
      <p:pic>
        <p:nvPicPr>
          <p:cNvPr id="5" name="Image 4" descr="92Limonium bonifacensis inflorescence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962" y="1417638"/>
            <a:ext cx="4880075" cy="5091246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498970" y="5578257"/>
            <a:ext cx="311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Endémique corse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9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unatolli-IMGP2224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2456" y="-178507"/>
            <a:ext cx="12794543" cy="7036506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5498" y="75453"/>
            <a:ext cx="4415913" cy="587757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fr-FR" sz="2400" b="1" dirty="0" smtClean="0">
                <a:solidFill>
                  <a:srgbClr val="000000"/>
                </a:solidFill>
              </a:rPr>
              <a:t>Sur la commune de </a:t>
            </a:r>
            <a:r>
              <a:rPr lang="fr-FR" sz="2400" b="1" dirty="0" err="1" smtClean="0">
                <a:solidFill>
                  <a:srgbClr val="000000"/>
                </a:solidFill>
              </a:rPr>
              <a:t>Pianottoli</a:t>
            </a:r>
            <a:r>
              <a:rPr lang="fr-FR" sz="2400" b="1" dirty="0" smtClean="0">
                <a:solidFill>
                  <a:srgbClr val="000000"/>
                </a:solidFill>
              </a:rPr>
              <a:t> :</a:t>
            </a:r>
            <a:br>
              <a:rPr lang="fr-FR" sz="2400" b="1" dirty="0" smtClean="0">
                <a:solidFill>
                  <a:srgbClr val="000000"/>
                </a:solidFill>
              </a:rPr>
            </a:br>
            <a:r>
              <a:rPr lang="fr-FR" sz="2400" b="1" dirty="0" smtClean="0">
                <a:solidFill>
                  <a:srgbClr val="000000"/>
                </a:solidFill>
              </a:rPr>
              <a:t> de nombreux trèfles </a:t>
            </a:r>
            <a:endParaRPr lang="fr-FR" sz="2400" b="1" dirty="0">
              <a:solidFill>
                <a:srgbClr val="000000"/>
              </a:solidFill>
            </a:endParaRPr>
          </a:p>
        </p:txBody>
      </p:sp>
      <p:pic>
        <p:nvPicPr>
          <p:cNvPr id="7" name="Image 6" descr="Trifolium patens-IMGP217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248" y="369332"/>
            <a:ext cx="2716476" cy="347224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49087" y="4077957"/>
            <a:ext cx="239868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prstClr val="black"/>
                </a:solidFill>
              </a:rPr>
              <a:t>Trifolium </a:t>
            </a:r>
            <a:r>
              <a:rPr lang="fr-FR" b="1" i="1" dirty="0" err="1" smtClean="0">
                <a:solidFill>
                  <a:prstClr val="black"/>
                </a:solidFill>
              </a:rPr>
              <a:t>patens</a:t>
            </a:r>
            <a:endParaRPr lang="fr-FR" b="1" i="1" dirty="0">
              <a:solidFill>
                <a:prstClr val="black"/>
              </a:solidFill>
            </a:endParaRPr>
          </a:p>
        </p:txBody>
      </p:sp>
      <p:pic>
        <p:nvPicPr>
          <p:cNvPr id="9" name="Image 8" descr="Trifolium nigrescens-IMGP223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724" y="972154"/>
            <a:ext cx="3373687" cy="329046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192679" y="4262623"/>
            <a:ext cx="295132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prstClr val="black"/>
                </a:solidFill>
              </a:rPr>
              <a:t>Trifolium </a:t>
            </a:r>
            <a:r>
              <a:rPr lang="fr-FR" b="1" i="1" dirty="0" err="1" smtClean="0">
                <a:solidFill>
                  <a:prstClr val="black"/>
                </a:solidFill>
              </a:rPr>
              <a:t>nigrescens</a:t>
            </a:r>
            <a:endParaRPr lang="fr-FR" b="1" i="1" dirty="0">
              <a:solidFill>
                <a:prstClr val="black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-172456" y="75453"/>
            <a:ext cx="4217717" cy="3200826"/>
            <a:chOff x="-172456" y="75453"/>
            <a:chExt cx="4217717" cy="3200826"/>
          </a:xfrm>
        </p:grpSpPr>
        <p:sp>
          <p:nvSpPr>
            <p:cNvPr id="6" name="ZoneTexte 5"/>
            <p:cNvSpPr txBox="1"/>
            <p:nvPr/>
          </p:nvSpPr>
          <p:spPr>
            <a:xfrm>
              <a:off x="0" y="2906947"/>
              <a:ext cx="3311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i="1" dirty="0" smtClean="0">
                  <a:solidFill>
                    <a:prstClr val="black"/>
                  </a:solidFill>
                </a:rPr>
                <a:t>Trifolium </a:t>
              </a:r>
              <a:r>
                <a:rPr lang="fr-FR" b="1" i="1" dirty="0" err="1" smtClean="0">
                  <a:solidFill>
                    <a:prstClr val="black"/>
                  </a:solidFill>
                </a:rPr>
                <a:t>michelianum</a:t>
              </a:r>
              <a:endParaRPr lang="fr-FR" b="1" i="1" dirty="0">
                <a:solidFill>
                  <a:prstClr val="black"/>
                </a:solidFill>
              </a:endParaRPr>
            </a:p>
          </p:txBody>
        </p:sp>
        <p:pic>
          <p:nvPicPr>
            <p:cNvPr id="3" name="Image 2" descr="Trifolium michelianum-IMGP2264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2456" y="75453"/>
              <a:ext cx="4217717" cy="2831494"/>
            </a:xfrm>
            <a:prstGeom prst="rect">
              <a:avLst/>
            </a:prstGeom>
          </p:spPr>
        </p:pic>
      </p:grpSp>
      <p:grpSp>
        <p:nvGrpSpPr>
          <p:cNvPr id="15" name="Grouper 14"/>
          <p:cNvGrpSpPr/>
          <p:nvPr/>
        </p:nvGrpSpPr>
        <p:grpSpPr>
          <a:xfrm>
            <a:off x="343758" y="4535447"/>
            <a:ext cx="8388632" cy="2048509"/>
            <a:chOff x="343758" y="4535447"/>
            <a:chExt cx="8388632" cy="2048509"/>
          </a:xfrm>
        </p:grpSpPr>
        <p:sp>
          <p:nvSpPr>
            <p:cNvPr id="13" name="Accolade ouvrante 12"/>
            <p:cNvSpPr/>
            <p:nvPr/>
          </p:nvSpPr>
          <p:spPr>
            <a:xfrm rot="16200000">
              <a:off x="3779469" y="1099736"/>
              <a:ext cx="1517209" cy="8388632"/>
            </a:xfrm>
            <a:prstGeom prst="leftBrace">
              <a:avLst>
                <a:gd name="adj1" fmla="val 8333"/>
                <a:gd name="adj2" fmla="val 50134"/>
              </a:avLst>
            </a:prstGeom>
            <a:ln w="571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157810" y="6214624"/>
              <a:ext cx="423694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prstClr val="black"/>
                  </a:solidFill>
                </a:rPr>
                <a:t>Trèfles des prairies hygrophiles</a:t>
              </a:r>
              <a:endParaRPr lang="fr-FR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26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27156" y="274638"/>
            <a:ext cx="2759643" cy="692928"/>
          </a:xfrm>
        </p:spPr>
        <p:txBody>
          <a:bodyPr>
            <a:normAutofit fontScale="90000"/>
          </a:bodyPr>
          <a:lstStyle/>
          <a:p>
            <a:r>
              <a:rPr lang="fr-FR" sz="2000" b="1" i="1" dirty="0" err="1" smtClean="0"/>
              <a:t>Helosciadium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crassipes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Apiaceae</a:t>
            </a:r>
            <a:r>
              <a:rPr lang="fr-FR" sz="2000" b="1" i="1" dirty="0" smtClean="0"/>
              <a:t>)</a:t>
            </a:r>
            <a:endParaRPr lang="fr-FR" sz="2000" b="1" i="1" dirty="0"/>
          </a:p>
        </p:txBody>
      </p:sp>
      <p:pic>
        <p:nvPicPr>
          <p:cNvPr id="4" name="Espace réservé du contenu 3" descr="Helosciadum crassipes-IMGP227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7"/>
          <a:stretch/>
        </p:blipFill>
        <p:spPr>
          <a:xfrm>
            <a:off x="0" y="0"/>
            <a:ext cx="5156021" cy="5079720"/>
          </a:xfrm>
        </p:spPr>
      </p:pic>
      <p:pic>
        <p:nvPicPr>
          <p:cNvPr id="5" name="Image 4" descr="Helosciadum crassipes-IMGP228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689" y="1874658"/>
            <a:ext cx="5203248" cy="4272785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9807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Cyperus badius-IMGP221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4"/>
          <a:stretch/>
        </p:blipFill>
        <p:spPr>
          <a:xfrm>
            <a:off x="0" y="0"/>
            <a:ext cx="5065300" cy="3752964"/>
          </a:xfrm>
        </p:spPr>
      </p:pic>
      <p:sp>
        <p:nvSpPr>
          <p:cNvPr id="5" name="ZoneTexte 4"/>
          <p:cNvSpPr txBox="1"/>
          <p:nvPr/>
        </p:nvSpPr>
        <p:spPr>
          <a:xfrm>
            <a:off x="151203" y="3885381"/>
            <a:ext cx="417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prstClr val="black"/>
                </a:solidFill>
              </a:rPr>
              <a:t>Cyperus</a:t>
            </a:r>
            <a:r>
              <a:rPr lang="fr-FR" b="1" i="1" dirty="0" smtClean="0">
                <a:solidFill>
                  <a:prstClr val="black"/>
                </a:solidFill>
              </a:rPr>
              <a:t> </a:t>
            </a:r>
            <a:r>
              <a:rPr lang="fr-FR" b="1" i="1" dirty="0" err="1" smtClean="0">
                <a:solidFill>
                  <a:prstClr val="black"/>
                </a:solidFill>
              </a:rPr>
              <a:t>badius</a:t>
            </a:r>
            <a:endParaRPr lang="fr-FR" b="1" i="1" dirty="0">
              <a:solidFill>
                <a:prstClr val="black"/>
              </a:solidFill>
            </a:endParaRPr>
          </a:p>
        </p:txBody>
      </p:sp>
      <p:pic>
        <p:nvPicPr>
          <p:cNvPr id="6" name="Image 5" descr="Carex divisa-IMGP228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300" y="695436"/>
            <a:ext cx="4078700" cy="534037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579390" y="6228340"/>
            <a:ext cx="290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prstClr val="black"/>
                </a:solidFill>
              </a:rPr>
              <a:t>Carex divisa</a:t>
            </a:r>
            <a:endParaRPr lang="fr-FR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groupe-IMGP248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50871" cy="452596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83234"/>
            <a:ext cx="3145022" cy="573139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fr-FR" sz="2800" b="1" dirty="0" smtClean="0"/>
              <a:t> à la </a:t>
            </a:r>
            <a:r>
              <a:rPr lang="fr-FR" sz="2800" b="1" dirty="0" err="1" smtClean="0"/>
              <a:t>Punta</a:t>
            </a:r>
            <a:r>
              <a:rPr lang="fr-FR" sz="2800" b="1" dirty="0" smtClean="0"/>
              <a:t> Calcina… </a:t>
            </a:r>
            <a:endParaRPr lang="fr-FR" sz="2800" b="1" dirty="0"/>
          </a:p>
        </p:txBody>
      </p:sp>
      <p:pic>
        <p:nvPicPr>
          <p:cNvPr id="5" name="Image 4" descr="Punta calcina-IMGP231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638" y="3139657"/>
            <a:ext cx="5167362" cy="405724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3128" y="4762238"/>
            <a:ext cx="347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prstClr val="black"/>
                </a:solidFill>
              </a:rPr>
              <a:t>À 17 km au NE de Porto-Vecchio</a:t>
            </a:r>
          </a:p>
          <a:p>
            <a:r>
              <a:rPr lang="fr-FR" b="1" dirty="0" smtClean="0">
                <a:solidFill>
                  <a:prstClr val="black"/>
                </a:solidFill>
              </a:rPr>
              <a:t>Commune de </a:t>
            </a:r>
            <a:r>
              <a:rPr lang="fr-FR" b="1" dirty="0" err="1" smtClean="0">
                <a:solidFill>
                  <a:prstClr val="black"/>
                </a:solidFill>
              </a:rPr>
              <a:t>Conca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3128" y="5563503"/>
            <a:ext cx="3129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prstClr val="black"/>
                </a:solidFill>
              </a:rPr>
              <a:t>Altitude environ 371 m avec belle vue sur la mer</a:t>
            </a:r>
            <a:endParaRPr lang="fr-FR" b="1" dirty="0">
              <a:solidFill>
                <a:prstClr val="black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934212" y="1168754"/>
            <a:ext cx="19442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i="1" dirty="0" err="1" smtClean="0">
                <a:solidFill>
                  <a:prstClr val="black"/>
                </a:solidFill>
              </a:rPr>
              <a:t>Brassica</a:t>
            </a:r>
            <a:r>
              <a:rPr lang="fr-FR" sz="1200" b="1" i="1" dirty="0" smtClean="0">
                <a:solidFill>
                  <a:prstClr val="black"/>
                </a:solidFill>
              </a:rPr>
              <a:t> </a:t>
            </a:r>
            <a:r>
              <a:rPr lang="fr-FR" sz="1200" b="1" i="1" dirty="0" err="1" smtClean="0">
                <a:solidFill>
                  <a:prstClr val="black"/>
                </a:solidFill>
              </a:rPr>
              <a:t>insularis</a:t>
            </a:r>
            <a:endParaRPr lang="fr-FR" sz="1200" b="1" i="1" dirty="0" smtClean="0">
              <a:solidFill>
                <a:prstClr val="black"/>
              </a:solidFill>
            </a:endParaRPr>
          </a:p>
          <a:p>
            <a:r>
              <a:rPr lang="fr-FR" sz="1200" dirty="0" smtClean="0">
                <a:solidFill>
                  <a:prstClr val="black"/>
                </a:solidFill>
              </a:rPr>
              <a:t>Photo : Christophe Girod</a:t>
            </a:r>
          </a:p>
          <a:p>
            <a:r>
              <a:rPr lang="fr-FR" sz="1200" dirty="0" smtClean="0">
                <a:solidFill>
                  <a:prstClr val="black"/>
                </a:solidFill>
              </a:rPr>
              <a:t>(23/12/2007)</a:t>
            </a:r>
            <a:endParaRPr lang="fr-F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9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edicago murex 9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5859"/>
            <a:ext cx="9144000" cy="73260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3476709" cy="57724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Medicago</a:t>
            </a:r>
            <a:r>
              <a:rPr lang="fr-FR" sz="2800" i="1" dirty="0" smtClean="0"/>
              <a:t> murex 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151598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0044" y="274638"/>
            <a:ext cx="2853956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Dorycnopsis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gerardii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Fabaceae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Dorycnopsis gerardii-IMGP232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4"/>
          <a:stretch/>
        </p:blipFill>
        <p:spPr>
          <a:xfrm>
            <a:off x="-1" y="0"/>
            <a:ext cx="6577329" cy="4701765"/>
          </a:xfrm>
        </p:spPr>
      </p:pic>
      <p:pic>
        <p:nvPicPr>
          <p:cNvPr id="5" name="Image 4" descr="Dorycnopsis gerardii-IMGP233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097" y="3099234"/>
            <a:ext cx="4003903" cy="37587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871" y="1148567"/>
            <a:ext cx="1721368" cy="16126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76871" y="2862359"/>
            <a:ext cx="203418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prstClr val="black"/>
                </a:solidFill>
              </a:rPr>
              <a:t>Var, Bouches du Rhône, P.O.</a:t>
            </a:r>
            <a:endParaRPr lang="fr-FR" sz="1100" dirty="0">
              <a:solidFill>
                <a:prstClr val="black"/>
              </a:solidFill>
            </a:endParaRPr>
          </a:p>
        </p:txBody>
      </p:sp>
      <p:pic>
        <p:nvPicPr>
          <p:cNvPr id="8" name="Image 7" descr="Dorycnopsis gerardii-IMGP232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63" y="3277855"/>
            <a:ext cx="3284319" cy="3119386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7878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Malva cretica-299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8591" y="-1"/>
            <a:ext cx="5296936" cy="711366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0782" y="0"/>
            <a:ext cx="2899557" cy="865327"/>
          </a:xfrm>
        </p:spPr>
        <p:txBody>
          <a:bodyPr>
            <a:normAutofit/>
          </a:bodyPr>
          <a:lstStyle/>
          <a:p>
            <a:r>
              <a:rPr lang="fr-FR" sz="2000" b="1" i="1" dirty="0" err="1" smtClean="0">
                <a:solidFill>
                  <a:schemeClr val="bg1"/>
                </a:solidFill>
              </a:rPr>
              <a:t>Malva</a:t>
            </a:r>
            <a:r>
              <a:rPr lang="fr-FR" sz="2000" b="1" i="1" dirty="0" smtClean="0">
                <a:solidFill>
                  <a:schemeClr val="bg1"/>
                </a:solidFill>
              </a:rPr>
              <a:t> </a:t>
            </a:r>
            <a:r>
              <a:rPr lang="fr-FR" sz="2000" b="1" i="1" dirty="0" err="1" smtClean="0">
                <a:solidFill>
                  <a:schemeClr val="bg1"/>
                </a:solidFill>
              </a:rPr>
              <a:t>cretica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3731284" y="268945"/>
            <a:ext cx="5367505" cy="3794470"/>
            <a:chOff x="3731284" y="268945"/>
            <a:chExt cx="5367505" cy="3794470"/>
          </a:xfrm>
        </p:grpSpPr>
        <p:pic>
          <p:nvPicPr>
            <p:cNvPr id="3" name="Image 2" descr="Malva cretica-IMGP2360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1284" y="667288"/>
              <a:ext cx="5367505" cy="3396127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5506910" y="268945"/>
              <a:ext cx="3591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prstClr val="black"/>
                  </a:solidFill>
                </a:rPr>
                <a:t>Fleurs roses, solitaires et veinées de pourpre</a:t>
              </a:r>
              <a:endParaRPr lang="fr-FR" sz="1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235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70112" y="274638"/>
            <a:ext cx="3473888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Crupina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crupinastrum</a:t>
            </a:r>
            <a:r>
              <a:rPr lang="fr-FR" sz="2000" b="1" i="1" dirty="0" smtClean="0"/>
              <a:t> </a:t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Asteraceae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Crupina crupinastrum-IMGP0643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251" r="-74251"/>
          <a:stretch>
            <a:fillRect/>
          </a:stretch>
        </p:blipFill>
        <p:spPr>
          <a:xfrm>
            <a:off x="-3985113" y="-570618"/>
            <a:ext cx="12744382" cy="7008919"/>
          </a:xfrm>
        </p:spPr>
      </p:pic>
      <p:pic>
        <p:nvPicPr>
          <p:cNvPr id="5" name="Image 4" descr="Crupina crupinastrum-IMGP065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836" y="1370597"/>
            <a:ext cx="4314163" cy="50677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55" y="950860"/>
            <a:ext cx="3810000" cy="38100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4347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12646" y="-118435"/>
            <a:ext cx="3006799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fr-FR" sz="2400" b="1" dirty="0" smtClean="0"/>
              <a:t>La flore des mares temporaires : </a:t>
            </a:r>
            <a:endParaRPr lang="fr-FR" sz="2400" b="1" dirty="0"/>
          </a:p>
        </p:txBody>
      </p:sp>
      <p:pic>
        <p:nvPicPr>
          <p:cNvPr id="5" name="Image 4" descr="mares temporaires-IMGP248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5921"/>
            <a:ext cx="9144000" cy="67645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39713" y="1207328"/>
            <a:ext cx="214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4" name="Image 3" descr="Fleuve Cavo-08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1576" y="16098"/>
            <a:ext cx="6295644" cy="3159252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>
            <a:off x="809180" y="1281134"/>
            <a:ext cx="427066" cy="640567"/>
          </a:xfrm>
          <a:custGeom>
            <a:avLst/>
            <a:gdLst>
              <a:gd name="connsiteX0" fmla="*/ 89909 w 775463"/>
              <a:gd name="connsiteY0" fmla="*/ 67428 h 640567"/>
              <a:gd name="connsiteX1" fmla="*/ 146102 w 775463"/>
              <a:gd name="connsiteY1" fmla="*/ 56190 h 640567"/>
              <a:gd name="connsiteX2" fmla="*/ 213533 w 775463"/>
              <a:gd name="connsiteY2" fmla="*/ 33714 h 640567"/>
              <a:gd name="connsiteX3" fmla="*/ 247249 w 775463"/>
              <a:gd name="connsiteY3" fmla="*/ 22476 h 640567"/>
              <a:gd name="connsiteX4" fmla="*/ 280965 w 775463"/>
              <a:gd name="connsiteY4" fmla="*/ 11238 h 640567"/>
              <a:gd name="connsiteX5" fmla="*/ 314680 w 775463"/>
              <a:gd name="connsiteY5" fmla="*/ 0 h 640567"/>
              <a:gd name="connsiteX6" fmla="*/ 595645 w 775463"/>
              <a:gd name="connsiteY6" fmla="*/ 11238 h 640567"/>
              <a:gd name="connsiteX7" fmla="*/ 629361 w 775463"/>
              <a:gd name="connsiteY7" fmla="*/ 22476 h 640567"/>
              <a:gd name="connsiteX8" fmla="*/ 685554 w 775463"/>
              <a:gd name="connsiteY8" fmla="*/ 78666 h 640567"/>
              <a:gd name="connsiteX9" fmla="*/ 730508 w 775463"/>
              <a:gd name="connsiteY9" fmla="*/ 146094 h 640567"/>
              <a:gd name="connsiteX10" fmla="*/ 741747 w 775463"/>
              <a:gd name="connsiteY10" fmla="*/ 179808 h 640567"/>
              <a:gd name="connsiteX11" fmla="*/ 775463 w 775463"/>
              <a:gd name="connsiteY11" fmla="*/ 247236 h 640567"/>
              <a:gd name="connsiteX12" fmla="*/ 764224 w 775463"/>
              <a:gd name="connsiteY12" fmla="*/ 359617 h 640567"/>
              <a:gd name="connsiteX13" fmla="*/ 719270 w 775463"/>
              <a:gd name="connsiteY13" fmla="*/ 427045 h 640567"/>
              <a:gd name="connsiteX14" fmla="*/ 663077 w 775463"/>
              <a:gd name="connsiteY14" fmla="*/ 471997 h 640567"/>
              <a:gd name="connsiteX15" fmla="*/ 595645 w 775463"/>
              <a:gd name="connsiteY15" fmla="*/ 528187 h 640567"/>
              <a:gd name="connsiteX16" fmla="*/ 528214 w 775463"/>
              <a:gd name="connsiteY16" fmla="*/ 573139 h 640567"/>
              <a:gd name="connsiteX17" fmla="*/ 438305 w 775463"/>
              <a:gd name="connsiteY17" fmla="*/ 618091 h 640567"/>
              <a:gd name="connsiteX18" fmla="*/ 404589 w 775463"/>
              <a:gd name="connsiteY18" fmla="*/ 629329 h 640567"/>
              <a:gd name="connsiteX19" fmla="*/ 370873 w 775463"/>
              <a:gd name="connsiteY19" fmla="*/ 640567 h 640567"/>
              <a:gd name="connsiteX20" fmla="*/ 179817 w 775463"/>
              <a:gd name="connsiteY20" fmla="*/ 629329 h 640567"/>
              <a:gd name="connsiteX21" fmla="*/ 146102 w 775463"/>
              <a:gd name="connsiteY21" fmla="*/ 618091 h 640567"/>
              <a:gd name="connsiteX22" fmla="*/ 78670 w 775463"/>
              <a:gd name="connsiteY22" fmla="*/ 573139 h 640567"/>
              <a:gd name="connsiteX23" fmla="*/ 67431 w 775463"/>
              <a:gd name="connsiteY23" fmla="*/ 539425 h 640567"/>
              <a:gd name="connsiteX24" fmla="*/ 44954 w 775463"/>
              <a:gd name="connsiteY24" fmla="*/ 505711 h 640567"/>
              <a:gd name="connsiteX25" fmla="*/ 0 w 775463"/>
              <a:gd name="connsiteY25" fmla="*/ 404569 h 640567"/>
              <a:gd name="connsiteX26" fmla="*/ 11238 w 775463"/>
              <a:gd name="connsiteY26" fmla="*/ 235998 h 640567"/>
              <a:gd name="connsiteX27" fmla="*/ 67431 w 775463"/>
              <a:gd name="connsiteY27" fmla="*/ 179808 h 640567"/>
              <a:gd name="connsiteX28" fmla="*/ 112386 w 775463"/>
              <a:gd name="connsiteY28" fmla="*/ 134856 h 64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75463" h="640567">
                <a:moveTo>
                  <a:pt x="89909" y="67428"/>
                </a:moveTo>
                <a:cubicBezTo>
                  <a:pt x="108640" y="63682"/>
                  <a:pt x="127673" y="61216"/>
                  <a:pt x="146102" y="56190"/>
                </a:cubicBezTo>
                <a:cubicBezTo>
                  <a:pt x="168960" y="49956"/>
                  <a:pt x="191056" y="41206"/>
                  <a:pt x="213533" y="33714"/>
                </a:cubicBezTo>
                <a:lnTo>
                  <a:pt x="247249" y="22476"/>
                </a:lnTo>
                <a:lnTo>
                  <a:pt x="280965" y="11238"/>
                </a:lnTo>
                <a:lnTo>
                  <a:pt x="314680" y="0"/>
                </a:lnTo>
                <a:cubicBezTo>
                  <a:pt x="408335" y="3746"/>
                  <a:pt x="502153" y="4560"/>
                  <a:pt x="595645" y="11238"/>
                </a:cubicBezTo>
                <a:cubicBezTo>
                  <a:pt x="607461" y="12082"/>
                  <a:pt x="620110" y="15076"/>
                  <a:pt x="629361" y="22476"/>
                </a:cubicBezTo>
                <a:cubicBezTo>
                  <a:pt x="816669" y="172314"/>
                  <a:pt x="483257" y="-56191"/>
                  <a:pt x="685554" y="78666"/>
                </a:cubicBezTo>
                <a:cubicBezTo>
                  <a:pt x="700539" y="101142"/>
                  <a:pt x="721965" y="120467"/>
                  <a:pt x="730508" y="146094"/>
                </a:cubicBezTo>
                <a:cubicBezTo>
                  <a:pt x="734254" y="157332"/>
                  <a:pt x="736449" y="169213"/>
                  <a:pt x="741747" y="179808"/>
                </a:cubicBezTo>
                <a:cubicBezTo>
                  <a:pt x="785320" y="266949"/>
                  <a:pt x="747214" y="162495"/>
                  <a:pt x="775463" y="247236"/>
                </a:cubicBezTo>
                <a:cubicBezTo>
                  <a:pt x="771717" y="284696"/>
                  <a:pt x="775454" y="323684"/>
                  <a:pt x="764224" y="359617"/>
                </a:cubicBezTo>
                <a:cubicBezTo>
                  <a:pt x="756166" y="385400"/>
                  <a:pt x="734255" y="404569"/>
                  <a:pt x="719270" y="427045"/>
                </a:cubicBezTo>
                <a:cubicBezTo>
                  <a:pt x="690222" y="470616"/>
                  <a:pt x="709607" y="456488"/>
                  <a:pt x="663077" y="471997"/>
                </a:cubicBezTo>
                <a:cubicBezTo>
                  <a:pt x="564576" y="570492"/>
                  <a:pt x="689526" y="449958"/>
                  <a:pt x="595645" y="528187"/>
                </a:cubicBezTo>
                <a:cubicBezTo>
                  <a:pt x="539521" y="574954"/>
                  <a:pt x="587465" y="553389"/>
                  <a:pt x="528214" y="573139"/>
                </a:cubicBezTo>
                <a:cubicBezTo>
                  <a:pt x="488982" y="612367"/>
                  <a:pt x="515788" y="592265"/>
                  <a:pt x="438305" y="618091"/>
                </a:cubicBezTo>
                <a:lnTo>
                  <a:pt x="404589" y="629329"/>
                </a:lnTo>
                <a:lnTo>
                  <a:pt x="370873" y="640567"/>
                </a:lnTo>
                <a:cubicBezTo>
                  <a:pt x="307188" y="636821"/>
                  <a:pt x="243296" y="635677"/>
                  <a:pt x="179817" y="629329"/>
                </a:cubicBezTo>
                <a:cubicBezTo>
                  <a:pt x="168030" y="628150"/>
                  <a:pt x="156458" y="623844"/>
                  <a:pt x="146102" y="618091"/>
                </a:cubicBezTo>
                <a:cubicBezTo>
                  <a:pt x="122487" y="604972"/>
                  <a:pt x="78670" y="573139"/>
                  <a:pt x="78670" y="573139"/>
                </a:cubicBezTo>
                <a:cubicBezTo>
                  <a:pt x="74924" y="561901"/>
                  <a:pt x="72729" y="550020"/>
                  <a:pt x="67431" y="539425"/>
                </a:cubicBezTo>
                <a:cubicBezTo>
                  <a:pt x="61390" y="527344"/>
                  <a:pt x="50440" y="518053"/>
                  <a:pt x="44954" y="505711"/>
                </a:cubicBezTo>
                <a:cubicBezTo>
                  <a:pt x="-8543" y="385349"/>
                  <a:pt x="50868" y="480868"/>
                  <a:pt x="0" y="404569"/>
                </a:cubicBezTo>
                <a:cubicBezTo>
                  <a:pt x="3746" y="348379"/>
                  <a:pt x="1979" y="291547"/>
                  <a:pt x="11238" y="235998"/>
                </a:cubicBezTo>
                <a:cubicBezTo>
                  <a:pt x="16425" y="204879"/>
                  <a:pt x="47261" y="195943"/>
                  <a:pt x="67431" y="179808"/>
                </a:cubicBezTo>
                <a:cubicBezTo>
                  <a:pt x="67438" y="179803"/>
                  <a:pt x="112380" y="134862"/>
                  <a:pt x="112386" y="13485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0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31968" y="274638"/>
            <a:ext cx="2154831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Elatine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brochonii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Elatinaceae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Elatine brochonii-IMGP260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69"/>
          <a:stretch/>
        </p:blipFill>
        <p:spPr>
          <a:xfrm>
            <a:off x="0" y="0"/>
            <a:ext cx="6531969" cy="7075324"/>
          </a:xfrm>
        </p:spPr>
      </p:pic>
    </p:spTree>
    <p:extLst>
      <p:ext uri="{BB962C8B-B14F-4D97-AF65-F5344CB8AC3E}">
        <p14:creationId xmlns:p14="http://schemas.microsoft.com/office/powerpoint/2010/main" val="386810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564" y="274638"/>
            <a:ext cx="3946398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Illecebrum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verticillatum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Caryophyllaceae</a:t>
            </a:r>
            <a:r>
              <a:rPr lang="fr-FR" sz="2000" b="1" dirty="0" smtClean="0"/>
              <a:t>)</a:t>
            </a:r>
            <a:br>
              <a:rPr lang="fr-FR" sz="2000" b="1" dirty="0" smtClean="0"/>
            </a:br>
            <a:r>
              <a:rPr lang="fr-FR" sz="2000" b="1" dirty="0" smtClean="0">
                <a:solidFill>
                  <a:schemeClr val="bg1"/>
                </a:solidFill>
              </a:rPr>
              <a:t>(</a:t>
            </a:r>
            <a:r>
              <a:rPr lang="fr-FR" sz="2000" b="1" dirty="0" err="1" smtClean="0">
                <a:solidFill>
                  <a:schemeClr val="bg1"/>
                </a:solidFill>
              </a:rPr>
              <a:t>Caryophyllaceae</a:t>
            </a:r>
            <a:r>
              <a:rPr lang="fr-FR" sz="2000" b="1" dirty="0" smtClean="0">
                <a:solidFill>
                  <a:schemeClr val="bg1"/>
                </a:solidFill>
              </a:rPr>
              <a:t>)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Illicebrum verticillatum-IMGP2488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18094" y="1049255"/>
            <a:ext cx="10562094" cy="5808745"/>
          </a:xfrm>
        </p:spPr>
      </p:pic>
      <p:pic>
        <p:nvPicPr>
          <p:cNvPr id="7170" name="Picture 2" descr="C:\Users\Jean-Marc\Desktop\IMGP328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8263" y="274638"/>
            <a:ext cx="4595084" cy="349197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dre 5"/>
          <p:cNvSpPr/>
          <p:nvPr/>
        </p:nvSpPr>
        <p:spPr>
          <a:xfrm>
            <a:off x="1222129" y="1402768"/>
            <a:ext cx="2177323" cy="1693240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prstClr val="white"/>
                </a:solidFill>
              </a:rPr>
              <a:t>Lieux sablonneux humides des terrains siliceux</a:t>
            </a:r>
            <a:endParaRPr lang="fr-FR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5472" y="274638"/>
            <a:ext cx="2971327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Lythrum </a:t>
            </a:r>
            <a:r>
              <a:rPr lang="fr-FR" sz="2000" b="1" i="1" dirty="0" err="1" smtClean="0"/>
              <a:t>borystenicum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Lythraceae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Lythrum borystenicum-IMGP251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3" r="-245"/>
          <a:stretch/>
        </p:blipFill>
        <p:spPr>
          <a:xfrm>
            <a:off x="0" y="0"/>
            <a:ext cx="5171142" cy="6858000"/>
          </a:xfrm>
        </p:spPr>
      </p:pic>
      <p:pic>
        <p:nvPicPr>
          <p:cNvPr id="5" name="Image 4" descr="Lythrum borystenicum-IMGP2519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146" y="1708359"/>
            <a:ext cx="6067991" cy="467152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8194" name="Picture 2" descr="C:\Users\Jean-Marc\Desktop\06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3938" y="1417638"/>
            <a:ext cx="5273309" cy="457443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94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1796" y="-134856"/>
            <a:ext cx="3262204" cy="1101325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Centaurium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maritimum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Gentianaceae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5" name="Image 4" descr="Centaurium maritimum-DSC05232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09" y="0"/>
            <a:ext cx="5235115" cy="6858000"/>
          </a:xfrm>
          <a:prstGeom prst="rect">
            <a:avLst/>
          </a:prstGeom>
        </p:spPr>
      </p:pic>
      <p:pic>
        <p:nvPicPr>
          <p:cNvPr id="7" name="Espace réservé du contenu 6" descr="Centaurium maritimum-DSC05235.JPG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2708" y="1850496"/>
            <a:ext cx="7115114" cy="3758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444" y="382093"/>
            <a:ext cx="1850233" cy="1733376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rot="10800000">
            <a:off x="6057601" y="966469"/>
            <a:ext cx="1000235" cy="0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889257" y="865327"/>
            <a:ext cx="2254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</a:rPr>
              <a:t>Répartition départementale</a:t>
            </a:r>
            <a:endParaRPr lang="fr-FR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4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solepis pseudosetacea-IMGP261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274" y="1557176"/>
            <a:ext cx="2956726" cy="4303022"/>
          </a:xfrm>
          <a:prstGeom prst="rect">
            <a:avLst/>
          </a:prstGeom>
        </p:spPr>
      </p:pic>
      <p:pic>
        <p:nvPicPr>
          <p:cNvPr id="7" name="Image 6" descr="Isolepis setacea-DSC0798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700" y="-4099"/>
            <a:ext cx="9295222" cy="61173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59802" y="274638"/>
            <a:ext cx="2751895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>
                <a:solidFill>
                  <a:schemeClr val="bg1"/>
                </a:solidFill>
              </a:rPr>
              <a:t>Isolepis</a:t>
            </a:r>
            <a:r>
              <a:rPr lang="fr-FR" sz="2000" b="1" i="1" dirty="0" smtClean="0">
                <a:solidFill>
                  <a:schemeClr val="bg1"/>
                </a:solidFill>
              </a:rPr>
              <a:t> </a:t>
            </a:r>
            <a:r>
              <a:rPr lang="fr-FR" sz="2000" b="1" i="1" dirty="0" err="1" smtClean="0">
                <a:solidFill>
                  <a:schemeClr val="bg1"/>
                </a:solidFill>
              </a:rPr>
              <a:t>pseudosetacea</a:t>
            </a:r>
            <a:r>
              <a:rPr lang="fr-FR" sz="2000" b="1" i="1" dirty="0" smtClean="0">
                <a:solidFill>
                  <a:schemeClr val="bg1"/>
                </a:solidFill>
              </a:rPr>
              <a:t/>
            </a:r>
            <a:br>
              <a:rPr lang="fr-FR" sz="2000" b="1" i="1" dirty="0" smtClean="0">
                <a:solidFill>
                  <a:schemeClr val="bg1"/>
                </a:solidFill>
              </a:rPr>
            </a:br>
            <a:r>
              <a:rPr lang="fr-FR" sz="2000" b="1" dirty="0" smtClean="0">
                <a:solidFill>
                  <a:schemeClr val="bg1"/>
                </a:solidFill>
              </a:rPr>
              <a:t>(</a:t>
            </a:r>
            <a:r>
              <a:rPr lang="fr-FR" sz="2000" b="1" dirty="0" err="1" smtClean="0">
                <a:solidFill>
                  <a:schemeClr val="bg1"/>
                </a:solidFill>
              </a:rPr>
              <a:t>Cyperaceae</a:t>
            </a:r>
            <a:r>
              <a:rPr lang="fr-FR" sz="2000" b="1" dirty="0" smtClean="0">
                <a:solidFill>
                  <a:schemeClr val="bg1"/>
                </a:solidFill>
              </a:rPr>
              <a:t>)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6" name="Image 5" descr="Isolepis setacea-DSC0799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802" y="2553346"/>
            <a:ext cx="2914458" cy="430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xaculum pumilum-IMGP267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44" b="-2344"/>
          <a:stretch>
            <a:fillRect/>
          </a:stretch>
        </p:blipFill>
        <p:spPr>
          <a:xfrm>
            <a:off x="0" y="-181419"/>
            <a:ext cx="8229600" cy="452596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81419"/>
            <a:ext cx="8229600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>
                <a:solidFill>
                  <a:srgbClr val="FFFFFF"/>
                </a:solidFill>
              </a:rPr>
              <a:t>Exaculum</a:t>
            </a:r>
            <a:r>
              <a:rPr lang="fr-FR" sz="2000" b="1" i="1" dirty="0" smtClean="0">
                <a:solidFill>
                  <a:srgbClr val="FFFFFF"/>
                </a:solidFill>
              </a:rPr>
              <a:t> </a:t>
            </a:r>
            <a:r>
              <a:rPr lang="fr-FR" sz="2000" b="1" i="1" dirty="0" err="1" smtClean="0">
                <a:solidFill>
                  <a:srgbClr val="FFFFFF"/>
                </a:solidFill>
              </a:rPr>
              <a:t>pusillum</a:t>
            </a:r>
            <a:r>
              <a:rPr lang="fr-FR" sz="2000" b="1" i="1" dirty="0" smtClean="0">
                <a:solidFill>
                  <a:srgbClr val="FFFFFF"/>
                </a:solidFill>
              </a:rPr>
              <a:t/>
            </a:r>
            <a:br>
              <a:rPr lang="fr-FR" sz="2000" b="1" i="1" dirty="0" smtClean="0">
                <a:solidFill>
                  <a:srgbClr val="FFFFFF"/>
                </a:solidFill>
              </a:rPr>
            </a:br>
            <a:r>
              <a:rPr lang="fr-FR" sz="2000" b="1" dirty="0" smtClean="0">
                <a:solidFill>
                  <a:srgbClr val="FFFFFF"/>
                </a:solidFill>
              </a:rPr>
              <a:t>(</a:t>
            </a:r>
            <a:r>
              <a:rPr lang="fr-FR" sz="2000" b="1" dirty="0" err="1" smtClean="0">
                <a:solidFill>
                  <a:srgbClr val="FFFFFF"/>
                </a:solidFill>
              </a:rPr>
              <a:t>Gentianaceae</a:t>
            </a:r>
            <a:r>
              <a:rPr lang="fr-FR" sz="2000" b="1" i="1" dirty="0" smtClean="0">
                <a:solidFill>
                  <a:srgbClr val="FFFFFF"/>
                </a:solidFill>
              </a:rPr>
              <a:t>)</a:t>
            </a:r>
            <a:endParaRPr lang="fr-FR" sz="2000" b="1" i="1" dirty="0">
              <a:solidFill>
                <a:srgbClr val="FFFFFF"/>
              </a:solidFill>
            </a:endParaRPr>
          </a:p>
        </p:txBody>
      </p:sp>
      <p:pic>
        <p:nvPicPr>
          <p:cNvPr id="5" name="Image 4" descr="Exaculum pumilum-IMGP2654.JPG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8012"/>
            <a:ext cx="3982748" cy="3314502"/>
          </a:xfrm>
          <a:prstGeom prst="rect">
            <a:avLst/>
          </a:prstGeom>
        </p:spPr>
      </p:pic>
      <p:sp>
        <p:nvSpPr>
          <p:cNvPr id="6" name="Flèche vers la gauche 5"/>
          <p:cNvSpPr/>
          <p:nvPr/>
        </p:nvSpPr>
        <p:spPr>
          <a:xfrm>
            <a:off x="4127841" y="5064602"/>
            <a:ext cx="4838496" cy="891974"/>
          </a:xfrm>
          <a:prstGeom prst="lef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>
                <a:solidFill>
                  <a:prstClr val="white"/>
                </a:solidFill>
              </a:rPr>
              <a:t>Co</a:t>
            </a:r>
            <a:r>
              <a:rPr lang="fr-FR" b="1" dirty="0" err="1" smtClean="0">
                <a:solidFill>
                  <a:prstClr val="black"/>
                </a:solidFill>
              </a:rPr>
              <a:t>Corolle</a:t>
            </a:r>
            <a:r>
              <a:rPr lang="fr-FR" b="1" dirty="0" smtClean="0">
                <a:solidFill>
                  <a:prstClr val="black"/>
                </a:solidFill>
              </a:rPr>
              <a:t> rose ou blanche à 4 lobes obtus</a:t>
            </a:r>
            <a:endParaRPr lang="fr-FR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798" y="120510"/>
            <a:ext cx="3782265" cy="63410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Petrorhagia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velutina</a:t>
            </a:r>
            <a:endParaRPr lang="fr-FR" sz="2800" i="1" dirty="0"/>
          </a:p>
        </p:txBody>
      </p:sp>
      <p:pic>
        <p:nvPicPr>
          <p:cNvPr id="4" name="Image 3" descr="Petroragia velutina-DSC087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743"/>
            <a:ext cx="5144952" cy="5505098"/>
          </a:xfrm>
          <a:prstGeom prst="rect">
            <a:avLst/>
          </a:prstGeom>
        </p:spPr>
      </p:pic>
      <p:pic>
        <p:nvPicPr>
          <p:cNvPr id="6" name="Image 5" descr="Petroragia velutina-DSC0878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952" y="3101912"/>
            <a:ext cx="3840159" cy="3691673"/>
          </a:xfrm>
          <a:prstGeom prst="rect">
            <a:avLst/>
          </a:prstGeom>
        </p:spPr>
      </p:pic>
      <p:pic>
        <p:nvPicPr>
          <p:cNvPr id="5" name="Image 4" descr="Petroragia velutina-DSC0879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952" y="120511"/>
            <a:ext cx="3885134" cy="315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0" y="274638"/>
            <a:ext cx="2286000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Cicendia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filiformis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Gentianaceae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399" y="2108377"/>
            <a:ext cx="3810000" cy="38100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4902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60038" y="274638"/>
            <a:ext cx="2483962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Sedum </a:t>
            </a:r>
            <a:r>
              <a:rPr lang="fr-FR" sz="2000" b="1" i="1" dirty="0" err="1" smtClean="0"/>
              <a:t>andegavense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Crassulaceae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Sedum andegarvense-IMGP2625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22" b="-922"/>
          <a:stretch>
            <a:fillRect/>
          </a:stretch>
        </p:blipFill>
        <p:spPr>
          <a:xfrm>
            <a:off x="-123907" y="1672872"/>
            <a:ext cx="9625320" cy="5293555"/>
          </a:xfrm>
        </p:spPr>
      </p:pic>
      <p:pic>
        <p:nvPicPr>
          <p:cNvPr id="5" name="Image 4" descr="Sedum andegarvense-IMGP2638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350" y="274638"/>
            <a:ext cx="5126681" cy="479788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6" name="Image 5" descr="Sedum andegarvense-IMGP263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746" y="398554"/>
            <a:ext cx="4987285" cy="450746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9182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36130" y="274638"/>
            <a:ext cx="2607870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Lythrum </a:t>
            </a:r>
            <a:r>
              <a:rPr lang="fr-FR" sz="2000" b="1" i="1" dirty="0" err="1" smtClean="0"/>
              <a:t>hyssopifolia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Lythraceae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0"/>
          <a:stretch/>
        </p:blipFill>
        <p:spPr>
          <a:xfrm>
            <a:off x="-216839" y="0"/>
            <a:ext cx="6861389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3048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2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2585" y="274638"/>
            <a:ext cx="3791415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Anthyllis </a:t>
            </a:r>
            <a:r>
              <a:rPr lang="fr-FR" sz="2000" b="1" i="1" smtClean="0"/>
              <a:t>hermanniae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Fabaceae</a:t>
            </a:r>
            <a:r>
              <a:rPr lang="fr-FR" sz="2000" b="1" dirty="0" smtClean="0"/>
              <a:t>) </a:t>
            </a:r>
            <a:endParaRPr lang="fr-FR" sz="2000" b="1" dirty="0"/>
          </a:p>
        </p:txBody>
      </p:sp>
      <p:pic>
        <p:nvPicPr>
          <p:cNvPr id="4" name="Espace réservé du contenu 3" descr="Anthyllis hermannianae-IMGP267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"/>
          <a:stretch/>
        </p:blipFill>
        <p:spPr>
          <a:xfrm>
            <a:off x="0" y="-138395"/>
            <a:ext cx="6002758" cy="4525963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1818" y="1802143"/>
            <a:ext cx="629225" cy="3810000"/>
          </a:xfrm>
          <a:prstGeom prst="rect">
            <a:avLst/>
          </a:prstGeom>
        </p:spPr>
      </p:pic>
      <p:pic>
        <p:nvPicPr>
          <p:cNvPr id="5" name="Image 4" descr="Anthyllis hermannianae-IMGP252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794" y="2570096"/>
            <a:ext cx="5717205" cy="4287904"/>
          </a:xfrm>
          <a:prstGeom prst="rect">
            <a:avLst/>
          </a:prstGeom>
        </p:spPr>
      </p:pic>
      <p:pic>
        <p:nvPicPr>
          <p:cNvPr id="6" name="Image 5" descr="Anthyllis hermannianae-IMGP252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7" y="771028"/>
            <a:ext cx="6558346" cy="5588070"/>
          </a:xfrm>
          <a:prstGeom prst="ellipse">
            <a:avLst/>
          </a:prstGeom>
          <a:ln w="57150" cmpd="sng">
            <a:solidFill>
              <a:srgbClr val="FF000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54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Jasione montana-DSC0796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8"/>
          <a:stretch/>
        </p:blipFill>
        <p:spPr>
          <a:xfrm>
            <a:off x="0" y="0"/>
            <a:ext cx="4600073" cy="6858000"/>
          </a:xfrm>
        </p:spPr>
      </p:pic>
      <p:pic>
        <p:nvPicPr>
          <p:cNvPr id="5" name="Image 4" descr="Jasione montana-DSC0796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073" y="1"/>
            <a:ext cx="4543927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94354" y="0"/>
            <a:ext cx="6131203" cy="975842"/>
          </a:xfrm>
        </p:spPr>
        <p:txBody>
          <a:bodyPr>
            <a:normAutofit/>
          </a:bodyPr>
          <a:lstStyle/>
          <a:p>
            <a:r>
              <a:rPr lang="fr-FR" sz="2000" b="1" i="1" dirty="0" err="1" smtClean="0">
                <a:solidFill>
                  <a:schemeClr val="bg1"/>
                </a:solidFill>
              </a:rPr>
              <a:t>Jasione</a:t>
            </a:r>
            <a:r>
              <a:rPr lang="fr-FR" sz="2000" b="1" i="1" dirty="0" smtClean="0">
                <a:solidFill>
                  <a:schemeClr val="bg1"/>
                </a:solidFill>
              </a:rPr>
              <a:t> </a:t>
            </a:r>
            <a:r>
              <a:rPr lang="fr-FR" sz="2000" b="1" i="1" dirty="0" err="1" smtClean="0">
                <a:solidFill>
                  <a:schemeClr val="bg1"/>
                </a:solidFill>
              </a:rPr>
              <a:t>montana</a:t>
            </a:r>
            <a:r>
              <a:rPr lang="fr-FR" sz="2000" b="1" dirty="0" smtClean="0">
                <a:solidFill>
                  <a:schemeClr val="bg1"/>
                </a:solidFill>
              </a:rPr>
              <a:t/>
            </a:r>
            <a:br>
              <a:rPr lang="fr-FR" sz="2000" b="1" dirty="0" smtClean="0">
                <a:solidFill>
                  <a:schemeClr val="bg1"/>
                </a:solidFill>
              </a:rPr>
            </a:br>
            <a:r>
              <a:rPr lang="fr-FR" sz="2000" b="1" dirty="0" smtClean="0">
                <a:solidFill>
                  <a:schemeClr val="bg1"/>
                </a:solidFill>
              </a:rPr>
              <a:t>(</a:t>
            </a:r>
            <a:r>
              <a:rPr lang="fr-FR" sz="2000" b="1" dirty="0" err="1" smtClean="0">
                <a:solidFill>
                  <a:schemeClr val="bg1"/>
                </a:solidFill>
              </a:rPr>
              <a:t>Campanulaceae</a:t>
            </a:r>
            <a:r>
              <a:rPr lang="fr-FR" sz="2000" b="1" dirty="0" smtClean="0">
                <a:solidFill>
                  <a:schemeClr val="bg1"/>
                </a:solidFill>
              </a:rPr>
              <a:t>)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6" name="Image 5" descr="Jasione montana-Col ces cabanes-34-DSC0357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77" y="795990"/>
            <a:ext cx="6353012" cy="476475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7" name="Image 6" descr="Jasione montana-DSC0855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873" y="232345"/>
            <a:ext cx="4391503" cy="648625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019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̈les Lavezzi -IMGP1915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7"/>
          <a:stretch/>
        </p:blipFill>
        <p:spPr>
          <a:xfrm>
            <a:off x="-927737" y="-695802"/>
            <a:ext cx="10071737" cy="7553802"/>
          </a:xfrm>
        </p:spPr>
      </p:pic>
      <p:sp>
        <p:nvSpPr>
          <p:cNvPr id="5" name="ZoneTexte 4"/>
          <p:cNvSpPr txBox="1"/>
          <p:nvPr/>
        </p:nvSpPr>
        <p:spPr>
          <a:xfrm>
            <a:off x="173964" y="274638"/>
            <a:ext cx="897003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prstClr val="black"/>
                </a:solidFill>
              </a:rPr>
              <a:t>F</a:t>
            </a:r>
            <a:r>
              <a:rPr lang="fr-FR" sz="2400" b="1" dirty="0" smtClean="0">
                <a:solidFill>
                  <a:prstClr val="black"/>
                </a:solidFill>
              </a:rPr>
              <a:t>in de notre session dans cette belle île que nous quitterons à regret</a:t>
            </a:r>
            <a:endParaRPr lang="fr-FR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988770"/>
              </p:ext>
            </p:extLst>
          </p:nvPr>
        </p:nvGraphicFramePr>
        <p:xfrm>
          <a:off x="123825" y="623888"/>
          <a:ext cx="8896350" cy="561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Document" r:id="rId4" imgW="8896503" imgH="5609602" progId="Word.Document.12">
                  <p:embed/>
                </p:oleObj>
              </mc:Choice>
              <mc:Fallback>
                <p:oleObj name="Document" r:id="rId4" imgW="8896503" imgH="560960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3825" y="623888"/>
                        <a:ext cx="8896350" cy="561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02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943572"/>
              </p:ext>
            </p:extLst>
          </p:nvPr>
        </p:nvGraphicFramePr>
        <p:xfrm>
          <a:off x="101600" y="0"/>
          <a:ext cx="9131312" cy="574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Document" r:id="rId4" imgW="5762654" imgH="3623287" progId="Word.Document.12">
                  <p:embed/>
                </p:oleObj>
              </mc:Choice>
              <mc:Fallback>
                <p:oleObj name="Document" r:id="rId4" imgW="5762654" imgH="362328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600" y="0"/>
                        <a:ext cx="9131312" cy="574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148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921304"/>
              </p:ext>
            </p:extLst>
          </p:nvPr>
        </p:nvGraphicFramePr>
        <p:xfrm>
          <a:off x="742950" y="85725"/>
          <a:ext cx="7658100" cy="668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Feuille de calcul" r:id="rId4" imgW="7658051" imgH="6686431" progId="Excel.Sheet.8">
                  <p:embed/>
                </p:oleObj>
              </mc:Choice>
              <mc:Fallback>
                <p:oleObj name="Feuille de calcul" r:id="rId4" imgW="7658051" imgH="6686431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2950" y="85725"/>
                        <a:ext cx="7658100" cy="668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41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Goplo 45.jpe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251769" cy="6858000"/>
          </a:xfrm>
        </p:spPr>
      </p:pic>
      <p:sp>
        <p:nvSpPr>
          <p:cNvPr id="5" name="Forme libre 4"/>
          <p:cNvSpPr/>
          <p:nvPr/>
        </p:nvSpPr>
        <p:spPr>
          <a:xfrm>
            <a:off x="3894171" y="1505895"/>
            <a:ext cx="4214473" cy="1483418"/>
          </a:xfrm>
          <a:custGeom>
            <a:avLst/>
            <a:gdLst>
              <a:gd name="connsiteX0" fmla="*/ 0 w 3573873"/>
              <a:gd name="connsiteY0" fmla="*/ 1022659 h 1483418"/>
              <a:gd name="connsiteX1" fmla="*/ 146102 w 3573873"/>
              <a:gd name="connsiteY1" fmla="*/ 932755 h 1483418"/>
              <a:gd name="connsiteX2" fmla="*/ 393351 w 3573873"/>
              <a:gd name="connsiteY2" fmla="*/ 786661 h 1483418"/>
              <a:gd name="connsiteX3" fmla="*/ 719270 w 3573873"/>
              <a:gd name="connsiteY3" fmla="*/ 595615 h 1483418"/>
              <a:gd name="connsiteX4" fmla="*/ 1000235 w 3573873"/>
              <a:gd name="connsiteY4" fmla="*/ 471996 h 1483418"/>
              <a:gd name="connsiteX5" fmla="*/ 1135098 w 3573873"/>
              <a:gd name="connsiteY5" fmla="*/ 404568 h 1483418"/>
              <a:gd name="connsiteX6" fmla="*/ 1225007 w 3573873"/>
              <a:gd name="connsiteY6" fmla="*/ 370854 h 1483418"/>
              <a:gd name="connsiteX7" fmla="*/ 1348632 w 3573873"/>
              <a:gd name="connsiteY7" fmla="*/ 303426 h 1483418"/>
              <a:gd name="connsiteX8" fmla="*/ 1382347 w 3573873"/>
              <a:gd name="connsiteY8" fmla="*/ 280950 h 1483418"/>
              <a:gd name="connsiteX9" fmla="*/ 1404825 w 3573873"/>
              <a:gd name="connsiteY9" fmla="*/ 258474 h 1483418"/>
              <a:gd name="connsiteX10" fmla="*/ 1517210 w 3573873"/>
              <a:gd name="connsiteY10" fmla="*/ 235998 h 1483418"/>
              <a:gd name="connsiteX11" fmla="*/ 1663312 w 3573873"/>
              <a:gd name="connsiteY11" fmla="*/ 202284 h 1483418"/>
              <a:gd name="connsiteX12" fmla="*/ 1798175 w 3573873"/>
              <a:gd name="connsiteY12" fmla="*/ 157332 h 1483418"/>
              <a:gd name="connsiteX13" fmla="*/ 2011709 w 3573873"/>
              <a:gd name="connsiteY13" fmla="*/ 112380 h 1483418"/>
              <a:gd name="connsiteX14" fmla="*/ 2202765 w 3573873"/>
              <a:gd name="connsiteY14" fmla="*/ 56190 h 1483418"/>
              <a:gd name="connsiteX15" fmla="*/ 2517445 w 3573873"/>
              <a:gd name="connsiteY15" fmla="*/ 22476 h 1483418"/>
              <a:gd name="connsiteX16" fmla="*/ 2562400 w 3573873"/>
              <a:gd name="connsiteY16" fmla="*/ 11238 h 1483418"/>
              <a:gd name="connsiteX17" fmla="*/ 2596115 w 3573873"/>
              <a:gd name="connsiteY17" fmla="*/ 0 h 1483418"/>
              <a:gd name="connsiteX18" fmla="*/ 3349101 w 3573873"/>
              <a:gd name="connsiteY18" fmla="*/ 11238 h 1483418"/>
              <a:gd name="connsiteX19" fmla="*/ 3495203 w 3573873"/>
              <a:gd name="connsiteY19" fmla="*/ 44952 h 1483418"/>
              <a:gd name="connsiteX20" fmla="*/ 3540157 w 3573873"/>
              <a:gd name="connsiteY20" fmla="*/ 179808 h 1483418"/>
              <a:gd name="connsiteX21" fmla="*/ 3551396 w 3573873"/>
              <a:gd name="connsiteY21" fmla="*/ 213522 h 1483418"/>
              <a:gd name="connsiteX22" fmla="*/ 3573873 w 3573873"/>
              <a:gd name="connsiteY22" fmla="*/ 314664 h 1483418"/>
              <a:gd name="connsiteX23" fmla="*/ 3551396 w 3573873"/>
              <a:gd name="connsiteY23" fmla="*/ 752947 h 1483418"/>
              <a:gd name="connsiteX24" fmla="*/ 3506441 w 3573873"/>
              <a:gd name="connsiteY24" fmla="*/ 820375 h 1483418"/>
              <a:gd name="connsiteX25" fmla="*/ 3483964 w 3573873"/>
              <a:gd name="connsiteY25" fmla="*/ 865327 h 1483418"/>
              <a:gd name="connsiteX26" fmla="*/ 3439010 w 3573873"/>
              <a:gd name="connsiteY26" fmla="*/ 932755 h 1483418"/>
              <a:gd name="connsiteX27" fmla="*/ 3405294 w 3573873"/>
              <a:gd name="connsiteY27" fmla="*/ 1011421 h 1483418"/>
              <a:gd name="connsiteX28" fmla="*/ 3349101 w 3573873"/>
              <a:gd name="connsiteY28" fmla="*/ 1078849 h 1483418"/>
              <a:gd name="connsiteX29" fmla="*/ 3337862 w 3573873"/>
              <a:gd name="connsiteY29" fmla="*/ 1112563 h 1483418"/>
              <a:gd name="connsiteX30" fmla="*/ 3259192 w 3573873"/>
              <a:gd name="connsiteY30" fmla="*/ 1202468 h 1483418"/>
              <a:gd name="connsiteX31" fmla="*/ 3225477 w 3573873"/>
              <a:gd name="connsiteY31" fmla="*/ 1213706 h 1483418"/>
              <a:gd name="connsiteX32" fmla="*/ 3191761 w 3573873"/>
              <a:gd name="connsiteY32" fmla="*/ 1236182 h 1483418"/>
              <a:gd name="connsiteX33" fmla="*/ 2922035 w 3573873"/>
              <a:gd name="connsiteY33" fmla="*/ 1258658 h 1483418"/>
              <a:gd name="connsiteX34" fmla="*/ 2652308 w 3573873"/>
              <a:gd name="connsiteY34" fmla="*/ 1269896 h 1483418"/>
              <a:gd name="connsiteX35" fmla="*/ 2607354 w 3573873"/>
              <a:gd name="connsiteY35" fmla="*/ 1281134 h 1483418"/>
              <a:gd name="connsiteX36" fmla="*/ 2416298 w 3573873"/>
              <a:gd name="connsiteY36" fmla="*/ 1303610 h 1483418"/>
              <a:gd name="connsiteX37" fmla="*/ 2360105 w 3573873"/>
              <a:gd name="connsiteY37" fmla="*/ 1337324 h 1483418"/>
              <a:gd name="connsiteX38" fmla="*/ 2292673 w 3573873"/>
              <a:gd name="connsiteY38" fmla="*/ 1348562 h 1483418"/>
              <a:gd name="connsiteX39" fmla="*/ 2225242 w 3573873"/>
              <a:gd name="connsiteY39" fmla="*/ 1371038 h 1483418"/>
              <a:gd name="connsiteX40" fmla="*/ 2101617 w 3573873"/>
              <a:gd name="connsiteY40" fmla="*/ 1393514 h 1483418"/>
              <a:gd name="connsiteX41" fmla="*/ 2011709 w 3573873"/>
              <a:gd name="connsiteY41" fmla="*/ 1415990 h 1483418"/>
              <a:gd name="connsiteX42" fmla="*/ 1966754 w 3573873"/>
              <a:gd name="connsiteY42" fmla="*/ 1427228 h 1483418"/>
              <a:gd name="connsiteX43" fmla="*/ 1843130 w 3573873"/>
              <a:gd name="connsiteY43" fmla="*/ 1449704 h 1483418"/>
              <a:gd name="connsiteX44" fmla="*/ 1798175 w 3573873"/>
              <a:gd name="connsiteY44" fmla="*/ 1460942 h 1483418"/>
              <a:gd name="connsiteX45" fmla="*/ 1483495 w 3573873"/>
              <a:gd name="connsiteY45" fmla="*/ 1483418 h 1483418"/>
              <a:gd name="connsiteX46" fmla="*/ 899088 w 3573873"/>
              <a:gd name="connsiteY46" fmla="*/ 1472180 h 1483418"/>
              <a:gd name="connsiteX47" fmla="*/ 786702 w 3573873"/>
              <a:gd name="connsiteY47" fmla="*/ 1449704 h 1483418"/>
              <a:gd name="connsiteX48" fmla="*/ 752986 w 3573873"/>
              <a:gd name="connsiteY48" fmla="*/ 1438466 h 1483418"/>
              <a:gd name="connsiteX49" fmla="*/ 618123 w 3573873"/>
              <a:gd name="connsiteY49" fmla="*/ 1427228 h 1483418"/>
              <a:gd name="connsiteX50" fmla="*/ 539453 w 3573873"/>
              <a:gd name="connsiteY50" fmla="*/ 1404752 h 1483418"/>
              <a:gd name="connsiteX51" fmla="*/ 269727 w 3573873"/>
              <a:gd name="connsiteY51" fmla="*/ 1382276 h 1483418"/>
              <a:gd name="connsiteX52" fmla="*/ 213534 w 3573873"/>
              <a:gd name="connsiteY52" fmla="*/ 1371038 h 1483418"/>
              <a:gd name="connsiteX53" fmla="*/ 78671 w 3573873"/>
              <a:gd name="connsiteY53" fmla="*/ 1359800 h 148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573873" h="1483418">
                <a:moveTo>
                  <a:pt x="0" y="1022659"/>
                </a:moveTo>
                <a:cubicBezTo>
                  <a:pt x="119530" y="974850"/>
                  <a:pt x="-12970" y="1033495"/>
                  <a:pt x="146102" y="932755"/>
                </a:cubicBezTo>
                <a:cubicBezTo>
                  <a:pt x="226977" y="881537"/>
                  <a:pt x="311068" y="835584"/>
                  <a:pt x="393351" y="786661"/>
                </a:cubicBezTo>
                <a:cubicBezTo>
                  <a:pt x="450815" y="752495"/>
                  <a:pt x="655201" y="627647"/>
                  <a:pt x="719270" y="595615"/>
                </a:cubicBezTo>
                <a:cubicBezTo>
                  <a:pt x="1072431" y="419045"/>
                  <a:pt x="629048" y="635312"/>
                  <a:pt x="1000235" y="471996"/>
                </a:cubicBezTo>
                <a:cubicBezTo>
                  <a:pt x="1046239" y="451755"/>
                  <a:pt x="1089264" y="425192"/>
                  <a:pt x="1135098" y="404568"/>
                </a:cubicBezTo>
                <a:cubicBezTo>
                  <a:pt x="1164286" y="391434"/>
                  <a:pt x="1195587" y="383462"/>
                  <a:pt x="1225007" y="370854"/>
                </a:cubicBezTo>
                <a:cubicBezTo>
                  <a:pt x="1268968" y="352015"/>
                  <a:pt x="1308274" y="328649"/>
                  <a:pt x="1348632" y="303426"/>
                </a:cubicBezTo>
                <a:cubicBezTo>
                  <a:pt x="1360086" y="296268"/>
                  <a:pt x="1371800" y="289387"/>
                  <a:pt x="1382347" y="280950"/>
                </a:cubicBezTo>
                <a:cubicBezTo>
                  <a:pt x="1390621" y="274331"/>
                  <a:pt x="1394773" y="261825"/>
                  <a:pt x="1404825" y="258474"/>
                </a:cubicBezTo>
                <a:cubicBezTo>
                  <a:pt x="1441068" y="246394"/>
                  <a:pt x="1479878" y="244113"/>
                  <a:pt x="1517210" y="235998"/>
                </a:cubicBezTo>
                <a:cubicBezTo>
                  <a:pt x="1566050" y="225381"/>
                  <a:pt x="1615182" y="215760"/>
                  <a:pt x="1663312" y="202284"/>
                </a:cubicBezTo>
                <a:cubicBezTo>
                  <a:pt x="1708943" y="189508"/>
                  <a:pt x="1752292" y="169172"/>
                  <a:pt x="1798175" y="157332"/>
                </a:cubicBezTo>
                <a:cubicBezTo>
                  <a:pt x="1868606" y="139157"/>
                  <a:pt x="1941142" y="130021"/>
                  <a:pt x="2011709" y="112380"/>
                </a:cubicBezTo>
                <a:cubicBezTo>
                  <a:pt x="2076110" y="96281"/>
                  <a:pt x="2138013" y="70811"/>
                  <a:pt x="2202765" y="56190"/>
                </a:cubicBezTo>
                <a:cubicBezTo>
                  <a:pt x="2299648" y="34314"/>
                  <a:pt x="2418923" y="29513"/>
                  <a:pt x="2517445" y="22476"/>
                </a:cubicBezTo>
                <a:cubicBezTo>
                  <a:pt x="2532430" y="18730"/>
                  <a:pt x="2547548" y="15481"/>
                  <a:pt x="2562400" y="11238"/>
                </a:cubicBezTo>
                <a:cubicBezTo>
                  <a:pt x="2573790" y="7984"/>
                  <a:pt x="2584269" y="0"/>
                  <a:pt x="2596115" y="0"/>
                </a:cubicBezTo>
                <a:cubicBezTo>
                  <a:pt x="2847138" y="0"/>
                  <a:pt x="3098106" y="7492"/>
                  <a:pt x="3349101" y="11238"/>
                </a:cubicBezTo>
                <a:cubicBezTo>
                  <a:pt x="3457542" y="38347"/>
                  <a:pt x="3408718" y="27656"/>
                  <a:pt x="3495203" y="44952"/>
                </a:cubicBezTo>
                <a:cubicBezTo>
                  <a:pt x="3545893" y="146327"/>
                  <a:pt x="3487069" y="20559"/>
                  <a:pt x="3540157" y="179808"/>
                </a:cubicBezTo>
                <a:cubicBezTo>
                  <a:pt x="3543903" y="191046"/>
                  <a:pt x="3548142" y="202132"/>
                  <a:pt x="3551396" y="213522"/>
                </a:cubicBezTo>
                <a:cubicBezTo>
                  <a:pt x="3561974" y="250543"/>
                  <a:pt x="3566150" y="276054"/>
                  <a:pt x="3573873" y="314664"/>
                </a:cubicBezTo>
                <a:cubicBezTo>
                  <a:pt x="3566381" y="460758"/>
                  <a:pt x="3570731" y="607944"/>
                  <a:pt x="3551396" y="752947"/>
                </a:cubicBezTo>
                <a:cubicBezTo>
                  <a:pt x="3547826" y="779723"/>
                  <a:pt x="3518522" y="796214"/>
                  <a:pt x="3506441" y="820375"/>
                </a:cubicBezTo>
                <a:cubicBezTo>
                  <a:pt x="3498949" y="835359"/>
                  <a:pt x="3492584" y="850962"/>
                  <a:pt x="3483964" y="865327"/>
                </a:cubicBezTo>
                <a:cubicBezTo>
                  <a:pt x="3470065" y="888490"/>
                  <a:pt x="3447553" y="907128"/>
                  <a:pt x="3439010" y="932755"/>
                </a:cubicBezTo>
                <a:cubicBezTo>
                  <a:pt x="3429839" y="960267"/>
                  <a:pt x="3422652" y="987121"/>
                  <a:pt x="3405294" y="1011421"/>
                </a:cubicBezTo>
                <a:cubicBezTo>
                  <a:pt x="3363867" y="1069416"/>
                  <a:pt x="3378831" y="1019393"/>
                  <a:pt x="3349101" y="1078849"/>
                </a:cubicBezTo>
                <a:cubicBezTo>
                  <a:pt x="3343803" y="1089444"/>
                  <a:pt x="3343739" y="1102278"/>
                  <a:pt x="3337862" y="1112563"/>
                </a:cubicBezTo>
                <a:cubicBezTo>
                  <a:pt x="3324299" y="1136298"/>
                  <a:pt x="3280207" y="1187458"/>
                  <a:pt x="3259192" y="1202468"/>
                </a:cubicBezTo>
                <a:cubicBezTo>
                  <a:pt x="3249552" y="1209353"/>
                  <a:pt x="3236073" y="1208408"/>
                  <a:pt x="3225477" y="1213706"/>
                </a:cubicBezTo>
                <a:cubicBezTo>
                  <a:pt x="3213396" y="1219746"/>
                  <a:pt x="3204792" y="1232628"/>
                  <a:pt x="3191761" y="1236182"/>
                </a:cubicBezTo>
                <a:cubicBezTo>
                  <a:pt x="3147345" y="1248295"/>
                  <a:pt x="2923043" y="1258608"/>
                  <a:pt x="2922035" y="1258658"/>
                </a:cubicBezTo>
                <a:lnTo>
                  <a:pt x="2652308" y="1269896"/>
                </a:lnTo>
                <a:cubicBezTo>
                  <a:pt x="2637323" y="1273642"/>
                  <a:pt x="2622551" y="1278371"/>
                  <a:pt x="2607354" y="1281134"/>
                </a:cubicBezTo>
                <a:cubicBezTo>
                  <a:pt x="2546623" y="1292175"/>
                  <a:pt x="2476574" y="1297583"/>
                  <a:pt x="2416298" y="1303610"/>
                </a:cubicBezTo>
                <a:cubicBezTo>
                  <a:pt x="2397567" y="1314848"/>
                  <a:pt x="2380634" y="1329859"/>
                  <a:pt x="2360105" y="1337324"/>
                </a:cubicBezTo>
                <a:cubicBezTo>
                  <a:pt x="2338689" y="1345111"/>
                  <a:pt x="2314780" y="1343036"/>
                  <a:pt x="2292673" y="1348562"/>
                </a:cubicBezTo>
                <a:cubicBezTo>
                  <a:pt x="2269688" y="1354308"/>
                  <a:pt x="2248100" y="1364804"/>
                  <a:pt x="2225242" y="1371038"/>
                </a:cubicBezTo>
                <a:cubicBezTo>
                  <a:pt x="2185511" y="1381873"/>
                  <a:pt x="2141596" y="1384947"/>
                  <a:pt x="2101617" y="1393514"/>
                </a:cubicBezTo>
                <a:cubicBezTo>
                  <a:pt x="2071411" y="1399986"/>
                  <a:pt x="2041678" y="1408498"/>
                  <a:pt x="2011709" y="1415990"/>
                </a:cubicBezTo>
                <a:cubicBezTo>
                  <a:pt x="1996724" y="1419736"/>
                  <a:pt x="1981990" y="1424689"/>
                  <a:pt x="1966754" y="1427228"/>
                </a:cubicBezTo>
                <a:cubicBezTo>
                  <a:pt x="1917956" y="1435361"/>
                  <a:pt x="1890253" y="1439233"/>
                  <a:pt x="1843130" y="1449704"/>
                </a:cubicBezTo>
                <a:cubicBezTo>
                  <a:pt x="1828052" y="1453055"/>
                  <a:pt x="1813502" y="1459026"/>
                  <a:pt x="1798175" y="1460942"/>
                </a:cubicBezTo>
                <a:cubicBezTo>
                  <a:pt x="1733271" y="1469055"/>
                  <a:pt x="1535519" y="1480167"/>
                  <a:pt x="1483495" y="1483418"/>
                </a:cubicBezTo>
                <a:lnTo>
                  <a:pt x="899088" y="1472180"/>
                </a:lnTo>
                <a:cubicBezTo>
                  <a:pt x="873979" y="1471314"/>
                  <a:pt x="814749" y="1457717"/>
                  <a:pt x="786702" y="1449704"/>
                </a:cubicBezTo>
                <a:cubicBezTo>
                  <a:pt x="775311" y="1446450"/>
                  <a:pt x="764729" y="1440032"/>
                  <a:pt x="752986" y="1438466"/>
                </a:cubicBezTo>
                <a:cubicBezTo>
                  <a:pt x="708272" y="1432504"/>
                  <a:pt x="663077" y="1430974"/>
                  <a:pt x="618123" y="1427228"/>
                </a:cubicBezTo>
                <a:cubicBezTo>
                  <a:pt x="591401" y="1418321"/>
                  <a:pt x="567675" y="1409455"/>
                  <a:pt x="539453" y="1404752"/>
                </a:cubicBezTo>
                <a:cubicBezTo>
                  <a:pt x="449753" y="1389803"/>
                  <a:pt x="360778" y="1387966"/>
                  <a:pt x="269727" y="1382276"/>
                </a:cubicBezTo>
                <a:cubicBezTo>
                  <a:pt x="250996" y="1378530"/>
                  <a:pt x="232488" y="1373407"/>
                  <a:pt x="213534" y="1371038"/>
                </a:cubicBezTo>
                <a:cubicBezTo>
                  <a:pt x="120912" y="1359461"/>
                  <a:pt x="128143" y="1359800"/>
                  <a:pt x="78671" y="1359800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prstClr val="white"/>
                </a:solidFill>
              </a:rPr>
              <a:t>Bonne et heureuse </a:t>
            </a:r>
          </a:p>
          <a:p>
            <a:pPr algn="ctr"/>
            <a:r>
              <a:rPr lang="fr-FR" sz="2000" b="1" dirty="0" smtClean="0">
                <a:solidFill>
                  <a:prstClr val="white"/>
                </a:solidFill>
              </a:rPr>
              <a:t>année </a:t>
            </a:r>
          </a:p>
          <a:p>
            <a:pPr algn="ctr"/>
            <a:r>
              <a:rPr lang="fr-FR" sz="2000" b="1" dirty="0">
                <a:solidFill>
                  <a:prstClr val="white"/>
                </a:solidFill>
              </a:rPr>
              <a:t>à</a:t>
            </a:r>
            <a:r>
              <a:rPr lang="fr-FR" sz="2000" b="1" dirty="0" smtClean="0">
                <a:solidFill>
                  <a:prstClr val="white"/>
                </a:solidFill>
              </a:rPr>
              <a:t> vous tous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158515" y="5000918"/>
            <a:ext cx="3821122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FFFF"/>
                </a:solidFill>
              </a:rPr>
              <a:t>Merci pour votre attention …</a:t>
            </a:r>
            <a:endParaRPr lang="fr-FR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6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8" y="42667"/>
            <a:ext cx="9244741" cy="685168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P</a:t>
            </a:r>
            <a:r>
              <a:rPr lang="fr-FR" sz="2800" dirty="0" smtClean="0"/>
              <a:t>lage de </a:t>
            </a:r>
            <a:r>
              <a:rPr lang="fr-FR" sz="2800" dirty="0" err="1" smtClean="0"/>
              <a:t>Favona</a:t>
            </a:r>
            <a:r>
              <a:rPr lang="fr-FR" sz="2800" dirty="0" smtClean="0"/>
              <a:t>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93899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10420" y="1"/>
            <a:ext cx="3601767" cy="54428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Anchusa</a:t>
            </a:r>
            <a:r>
              <a:rPr lang="fr-FR" sz="2800" i="1" dirty="0" smtClean="0"/>
              <a:t> crispa </a:t>
            </a:r>
            <a:endParaRPr lang="fr-FR" sz="2800" i="1" dirty="0"/>
          </a:p>
        </p:txBody>
      </p:sp>
      <p:pic>
        <p:nvPicPr>
          <p:cNvPr id="3" name="Image 2" descr="Anchusa crispa 8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286" y="0"/>
            <a:ext cx="4209143" cy="6812642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4971143" y="625928"/>
            <a:ext cx="4179577" cy="4318394"/>
            <a:chOff x="4971143" y="625928"/>
            <a:chExt cx="4179577" cy="4318394"/>
          </a:xfrm>
        </p:grpSpPr>
        <p:pic>
          <p:nvPicPr>
            <p:cNvPr id="6" name="Image 5" descr="Anchusa crispa 81 - copie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1143" y="625928"/>
              <a:ext cx="3285671" cy="3069152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5315014" y="4421102"/>
              <a:ext cx="38357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FF0000"/>
                  </a:solidFill>
                </a:rPr>
                <a:t>Endémique </a:t>
              </a:r>
              <a:r>
                <a:rPr lang="fr-FR" sz="1400" dirty="0" err="1" smtClean="0">
                  <a:solidFill>
                    <a:srgbClr val="FF0000"/>
                  </a:solidFill>
                </a:rPr>
                <a:t>cyrno</a:t>
              </a:r>
              <a:r>
                <a:rPr lang="fr-FR" sz="1400" dirty="0" smtClean="0">
                  <a:solidFill>
                    <a:srgbClr val="FF0000"/>
                  </a:solidFill>
                </a:rPr>
                <a:t>-sarde</a:t>
              </a:r>
              <a:r>
                <a:rPr lang="fr-FR" sz="1400" dirty="0" smtClean="0"/>
                <a:t>. Groupements nitrophiles</a:t>
              </a:r>
            </a:p>
            <a:p>
              <a:r>
                <a:rPr lang="fr-FR" sz="1400" dirty="0" smtClean="0"/>
                <a:t> des plages, menacée de disparition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697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94235"/>
            <a:ext cx="4608949" cy="7654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Hypecoum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procumbens</a:t>
            </a:r>
            <a:endParaRPr lang="fr-FR" sz="2800" i="1" dirty="0"/>
          </a:p>
        </p:txBody>
      </p:sp>
      <p:pic>
        <p:nvPicPr>
          <p:cNvPr id="3" name="Image 2" descr="Hypecoum 8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6500"/>
            <a:ext cx="6081059" cy="5651500"/>
          </a:xfrm>
          <a:prstGeom prst="rect">
            <a:avLst/>
          </a:prstGeom>
        </p:spPr>
      </p:pic>
      <p:pic>
        <p:nvPicPr>
          <p:cNvPr id="4" name="Image 3" descr="Hypecoum procumbens 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7087" y="194235"/>
            <a:ext cx="3391647" cy="4377765"/>
          </a:xfrm>
          <a:prstGeom prst="rect">
            <a:avLst/>
          </a:prstGeom>
        </p:spPr>
      </p:pic>
      <p:pic>
        <p:nvPicPr>
          <p:cNvPr id="5" name="Image 4" descr="Hypecoum procumben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087" y="4572000"/>
            <a:ext cx="3511176" cy="23349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6184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59339" y="0"/>
            <a:ext cx="4909871" cy="6779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Hypericum</a:t>
            </a:r>
            <a:r>
              <a:rPr lang="fr-FR" sz="2800" i="1" dirty="0" smtClean="0"/>
              <a:t> australe</a:t>
            </a:r>
            <a:endParaRPr lang="fr-FR" sz="2800" i="1" dirty="0"/>
          </a:p>
        </p:txBody>
      </p:sp>
      <p:pic>
        <p:nvPicPr>
          <p:cNvPr id="5" name="Image 4" descr="Hypericum australe 49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900"/>
            <a:ext cx="9086727" cy="5883204"/>
          </a:xfrm>
          <a:prstGeom prst="rect">
            <a:avLst/>
          </a:prstGeom>
        </p:spPr>
      </p:pic>
      <p:pic>
        <p:nvPicPr>
          <p:cNvPr id="3" name="Image 2" descr="Hypericum australe 491 - copi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93" y="875284"/>
            <a:ext cx="6711140" cy="49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74979" y="23951"/>
            <a:ext cx="4969021" cy="9516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smtClean="0"/>
              <a:t>Papaver </a:t>
            </a:r>
            <a:r>
              <a:rPr lang="fr-FR" sz="2800" i="1" dirty="0" err="1" smtClean="0"/>
              <a:t>somniferum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ssp</a:t>
            </a:r>
            <a:r>
              <a:rPr lang="fr-FR" sz="2800" i="1" dirty="0" smtClean="0"/>
              <a:t>. </a:t>
            </a:r>
            <a:r>
              <a:rPr lang="fr-FR" sz="2800" i="1" dirty="0" err="1" smtClean="0"/>
              <a:t>setigerum</a:t>
            </a:r>
            <a:endParaRPr lang="fr-FR" sz="2800" i="1" dirty="0"/>
          </a:p>
        </p:txBody>
      </p:sp>
      <p:pic>
        <p:nvPicPr>
          <p:cNvPr id="3" name="Image 2" descr="Papaver setigerum 8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10588"/>
            <a:ext cx="4174979" cy="7368587"/>
          </a:xfrm>
          <a:prstGeom prst="rect">
            <a:avLst/>
          </a:prstGeom>
        </p:spPr>
      </p:pic>
      <p:pic>
        <p:nvPicPr>
          <p:cNvPr id="5" name="Image 4" descr="Papaver setigerum 87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978" y="894759"/>
            <a:ext cx="4969021" cy="63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8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1655"/>
          </a:xfrm>
        </p:spPr>
        <p:txBody>
          <a:bodyPr>
            <a:normAutofit/>
          </a:bodyPr>
          <a:lstStyle/>
          <a:p>
            <a:r>
              <a:rPr lang="fr-FR" sz="2800" dirty="0" smtClean="0"/>
              <a:t>Arrêt repas </a:t>
            </a:r>
            <a:endParaRPr lang="fr-FR" sz="2800" dirty="0"/>
          </a:p>
        </p:txBody>
      </p:sp>
      <p:pic>
        <p:nvPicPr>
          <p:cNvPr id="3" name="Image 2" descr="Maquis9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914400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08327" y="0"/>
            <a:ext cx="3574261" cy="6231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000" dirty="0" smtClean="0"/>
              <a:t>Bungalows du maquis </a:t>
            </a:r>
            <a:endParaRPr lang="fr-FR" sz="2000" dirty="0"/>
          </a:p>
        </p:txBody>
      </p:sp>
      <p:pic>
        <p:nvPicPr>
          <p:cNvPr id="4" name="Image 3" descr="Corse.pn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530" y="0"/>
            <a:ext cx="3711243" cy="3284614"/>
          </a:xfrm>
          <a:prstGeom prst="rect">
            <a:avLst/>
          </a:prstGeom>
        </p:spPr>
      </p:pic>
      <p:pic>
        <p:nvPicPr>
          <p:cNvPr id="6" name="Image 5" descr="Chêne-liè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86755"/>
            <a:ext cx="5754237" cy="387124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882639" y="788307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Un lieu un peu difficile à trouver </a:t>
            </a:r>
            <a:r>
              <a:rPr lang="is-IS" sz="1200" dirty="0" smtClean="0"/>
              <a:t>…....sur sols granitiques,</a:t>
            </a:r>
          </a:p>
          <a:p>
            <a:r>
              <a:rPr lang="is-IS" sz="1200" dirty="0" smtClean="0"/>
              <a:t> </a:t>
            </a:r>
            <a:r>
              <a:rPr lang="fr-FR" sz="1200" dirty="0"/>
              <a:t>d</a:t>
            </a:r>
            <a:r>
              <a:rPr lang="is-IS" sz="1200" dirty="0" smtClean="0"/>
              <a:t>ans les chênes-liège, et les cistes en fleurs.</a:t>
            </a:r>
          </a:p>
          <a:p>
            <a:r>
              <a:rPr lang="is-IS" sz="1200" dirty="0" smtClean="0"/>
              <a:t> </a:t>
            </a:r>
            <a:endParaRPr lang="fr-FR" sz="1200" dirty="0"/>
          </a:p>
        </p:txBody>
      </p:sp>
      <p:pic>
        <p:nvPicPr>
          <p:cNvPr id="8" name="Image 7" descr="Granite et ciste 58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4110" y="1226525"/>
            <a:ext cx="4359890" cy="3520460"/>
          </a:xfrm>
          <a:prstGeom prst="rect">
            <a:avLst/>
          </a:prstGeom>
        </p:spPr>
      </p:pic>
      <p:pic>
        <p:nvPicPr>
          <p:cNvPr id="9" name="Image 8" descr="Cistus creticus 19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529" y="4204307"/>
            <a:ext cx="3538258" cy="265369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25684" y="6620772"/>
            <a:ext cx="1254946" cy="30777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400" i="1" dirty="0" err="1" smtClean="0"/>
              <a:t>Cistus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creticus</a:t>
            </a:r>
            <a:r>
              <a:rPr lang="fr-FR" sz="1400" i="1" dirty="0" smtClean="0"/>
              <a:t>  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5270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tachys glutinosa-IMGP035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6865"/>
            <a:ext cx="9118349" cy="715486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81990" y="-177951"/>
            <a:ext cx="4504809" cy="5793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Stachys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glutinosa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pic>
        <p:nvPicPr>
          <p:cNvPr id="6" name="Image 5" descr="Stachys glutinosa-IMGP035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30980"/>
            <a:ext cx="4847937" cy="40270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679045" y="6384730"/>
            <a:ext cx="1919716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/>
              <a:t>Endémique </a:t>
            </a:r>
            <a:r>
              <a:rPr lang="fr-FR" sz="1400" dirty="0" err="1" smtClean="0"/>
              <a:t>cyrno</a:t>
            </a:r>
            <a:r>
              <a:rPr lang="fr-FR" sz="1400" dirty="0" smtClean="0"/>
              <a:t>-sarde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15537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8-01-04 à 21.57.36.pn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6499" y="50519"/>
            <a:ext cx="3847501" cy="3481295"/>
          </a:xfrm>
          <a:prstGeom prst="rect">
            <a:avLst/>
          </a:prstGeom>
        </p:spPr>
      </p:pic>
      <p:pic>
        <p:nvPicPr>
          <p:cNvPr id="3" name="Image 2" descr="Paronychia echinulata-IMGP034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88461" cy="596900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2090" y="50520"/>
            <a:ext cx="4734709" cy="66695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Paronychia</a:t>
            </a:r>
            <a:r>
              <a:rPr lang="fr-FR" sz="2800" i="1" dirty="0" smtClean="0"/>
              <a:t> </a:t>
            </a:r>
            <a:r>
              <a:rPr lang="fr-FR" sz="2800" i="1" dirty="0" err="1"/>
              <a:t>echinulata</a:t>
            </a:r>
            <a:endParaRPr lang="fr-FR" sz="2800" i="1" dirty="0"/>
          </a:p>
        </p:txBody>
      </p:sp>
      <p:grpSp>
        <p:nvGrpSpPr>
          <p:cNvPr id="5" name="Grouper 4"/>
          <p:cNvGrpSpPr/>
          <p:nvPr/>
        </p:nvGrpSpPr>
        <p:grpSpPr>
          <a:xfrm>
            <a:off x="3107704" y="3531815"/>
            <a:ext cx="6036296" cy="3326185"/>
            <a:chOff x="3107704" y="3531815"/>
            <a:chExt cx="6036296" cy="3326185"/>
          </a:xfrm>
        </p:grpSpPr>
        <p:pic>
          <p:nvPicPr>
            <p:cNvPr id="4" name="Image 3" descr="Paronychia argentea 01.JP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6499" y="3531815"/>
              <a:ext cx="3847501" cy="3326185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3107704" y="6374510"/>
              <a:ext cx="2188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err="1" smtClean="0"/>
                <a:t>Paronychia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argentea</a:t>
              </a:r>
              <a:r>
                <a:rPr lang="fr-FR" i="1" dirty="0" smtClean="0"/>
                <a:t> </a:t>
              </a:r>
              <a:endParaRPr lang="fr-FR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243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Vicia altissima 049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2944"/>
            <a:ext cx="9240761" cy="69305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7876" y="-62944"/>
            <a:ext cx="4039673" cy="82023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smtClean="0"/>
              <a:t>Vicia </a:t>
            </a:r>
            <a:r>
              <a:rPr lang="fr-FR" sz="2800" i="1" dirty="0" err="1" smtClean="0"/>
              <a:t>altissima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pic>
        <p:nvPicPr>
          <p:cNvPr id="5" name="Image 4" descr="Vicia altissima 9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246" y="2255435"/>
            <a:ext cx="6136753" cy="46025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387048" y="757289"/>
            <a:ext cx="208835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En bordure de route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474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ytisus villosus-IMGP098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040658" cy="52049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44857" y="89576"/>
            <a:ext cx="4351542" cy="6779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smtClean="0"/>
              <a:t>Station de </a:t>
            </a:r>
            <a:r>
              <a:rPr lang="fr-FR" sz="2800" i="1" dirty="0" err="1" smtClean="0"/>
              <a:t>Tarcu</a:t>
            </a:r>
            <a:endParaRPr lang="fr-FR" sz="28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1727512" y="118406"/>
            <a:ext cx="162050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i="1" dirty="0" err="1" smtClean="0"/>
              <a:t>Cytisus</a:t>
            </a:r>
            <a:r>
              <a:rPr lang="fr-FR" i="1" dirty="0" smtClean="0"/>
              <a:t> </a:t>
            </a:r>
            <a:r>
              <a:rPr lang="fr-FR" i="1" dirty="0" err="1" smtClean="0"/>
              <a:t>villosus</a:t>
            </a:r>
            <a:r>
              <a:rPr lang="fr-FR" i="1" dirty="0" smtClean="0"/>
              <a:t> </a:t>
            </a:r>
            <a:endParaRPr lang="fr-FR" i="1" dirty="0"/>
          </a:p>
        </p:txBody>
      </p:sp>
      <p:pic>
        <p:nvPicPr>
          <p:cNvPr id="4" name="Image 3" descr="Cytisus villosus-IMGP099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316" y="2441220"/>
            <a:ext cx="3249083" cy="4332111"/>
          </a:xfrm>
          <a:prstGeom prst="rect">
            <a:avLst/>
          </a:prstGeom>
        </p:spPr>
      </p:pic>
      <p:pic>
        <p:nvPicPr>
          <p:cNvPr id="5" name="Image 4" descr="Cytisus villosu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020" y="1012238"/>
            <a:ext cx="3810000" cy="3810000"/>
          </a:xfrm>
          <a:prstGeom prst="rect">
            <a:avLst/>
          </a:prstGeom>
        </p:spPr>
      </p:pic>
      <p:pic>
        <p:nvPicPr>
          <p:cNvPr id="8" name="Image 7" descr="Cytisus villosus   .pn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286" y="4822238"/>
            <a:ext cx="2358232" cy="217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orrigiola telephiifolia 2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57"/>
            <a:ext cx="9294144" cy="69706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11066" y="22957"/>
            <a:ext cx="3475733" cy="5574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smtClean="0"/>
              <a:t>Cala Rossa</a:t>
            </a:r>
            <a:endParaRPr lang="fr-FR" sz="28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176426" y="22957"/>
            <a:ext cx="266731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800" dirty="0" smtClean="0"/>
              <a:t>Plantes de dunes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2669091" y="569134"/>
            <a:ext cx="231300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i="1" dirty="0" err="1" smtClean="0"/>
              <a:t>Corrigiola</a:t>
            </a:r>
            <a:r>
              <a:rPr lang="fr-FR" i="1" dirty="0" smtClean="0"/>
              <a:t> </a:t>
            </a:r>
            <a:r>
              <a:rPr lang="fr-FR" i="1" dirty="0" err="1" smtClean="0"/>
              <a:t>telephiifolia</a:t>
            </a:r>
            <a:endParaRPr lang="fr-FR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5364334" y="2069307"/>
            <a:ext cx="3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x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44631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esamoides spathifolia 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630"/>
            <a:ext cx="9121827" cy="68413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25163" y="117400"/>
            <a:ext cx="3694684" cy="53556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2800" i="1" dirty="0" smtClean="0"/>
              <a:t/>
            </a:r>
            <a:br>
              <a:rPr lang="fr-FR" sz="2800" i="1" dirty="0" smtClean="0"/>
            </a:br>
            <a:r>
              <a:rPr lang="fr-FR" sz="2800" i="1" dirty="0" err="1" smtClean="0"/>
              <a:t>Sesamoides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spathulifolia</a:t>
            </a:r>
            <a:r>
              <a:rPr lang="fr-FR" sz="2800" i="1" dirty="0"/>
              <a:t/>
            </a:r>
            <a:br>
              <a:rPr lang="fr-FR" sz="2800" i="1" dirty="0"/>
            </a:br>
            <a:endParaRPr lang="fr-FR" sz="2800" dirty="0"/>
          </a:p>
        </p:txBody>
      </p:sp>
      <p:pic>
        <p:nvPicPr>
          <p:cNvPr id="4" name="Image 3" descr="Sesamoides spathifolia 2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6" y="810205"/>
            <a:ext cx="4946239" cy="6164523"/>
          </a:xfrm>
          <a:prstGeom prst="rect">
            <a:avLst/>
          </a:prstGeom>
        </p:spPr>
      </p:pic>
      <p:pic>
        <p:nvPicPr>
          <p:cNvPr id="5" name="Image 4" descr="Sesamoides spathulifolium-IMGP0497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461"/>
          <a:stretch/>
        </p:blipFill>
        <p:spPr>
          <a:xfrm>
            <a:off x="6337905" y="2382761"/>
            <a:ext cx="2783921" cy="71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8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entaurea napifolia 3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65349" y="943682"/>
            <a:ext cx="5122334" cy="32349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5362222" cy="656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dirty="0" smtClean="0"/>
              <a:t>Rocade de Porto-Vecchio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6563026" y="152124"/>
            <a:ext cx="208814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i="1" dirty="0" err="1" smtClean="0"/>
              <a:t>Centaurea</a:t>
            </a:r>
            <a:r>
              <a:rPr lang="fr-FR" i="1" dirty="0" smtClean="0"/>
              <a:t> </a:t>
            </a:r>
            <a:r>
              <a:rPr lang="fr-FR" i="1" dirty="0" err="1" smtClean="0"/>
              <a:t>napifolia</a:t>
            </a:r>
            <a:r>
              <a:rPr lang="fr-FR" i="1" dirty="0" smtClean="0"/>
              <a:t> </a:t>
            </a:r>
            <a:endParaRPr lang="fr-FR" i="1" dirty="0"/>
          </a:p>
        </p:txBody>
      </p:sp>
      <p:pic>
        <p:nvPicPr>
          <p:cNvPr id="5" name="Image 4" descr="Centaurea napifolia 3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1440"/>
            <a:ext cx="3951111" cy="5596560"/>
          </a:xfrm>
          <a:prstGeom prst="rect">
            <a:avLst/>
          </a:prstGeom>
        </p:spPr>
      </p:pic>
      <p:pic>
        <p:nvPicPr>
          <p:cNvPr id="6" name="Image 5" descr="Centaurea napifolia Feuilles.32.JP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1112" y="1261440"/>
            <a:ext cx="1957918" cy="4120442"/>
          </a:xfrm>
          <a:prstGeom prst="rect">
            <a:avLst/>
          </a:prstGeom>
        </p:spPr>
      </p:pic>
      <p:pic>
        <p:nvPicPr>
          <p:cNvPr id="7" name="Image 6" descr="Centaurea napifolia2 30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333043" y="3648729"/>
            <a:ext cx="2975429" cy="3660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0055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95058" y="274638"/>
            <a:ext cx="3995881" cy="72169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2800" i="1" dirty="0" err="1" smtClean="0"/>
              <a:t>Ranunculus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macrophyllus</a:t>
            </a:r>
            <a:r>
              <a:rPr lang="fr-FR" sz="2800" i="1" dirty="0" smtClean="0"/>
              <a:t>. </a:t>
            </a:r>
            <a:r>
              <a:rPr lang="fr-FR" sz="2800" i="1" dirty="0" err="1" smtClean="0"/>
              <a:t>macrophyllus</a:t>
            </a:r>
            <a:r>
              <a:rPr lang="fr-FR" sz="2800" i="1" dirty="0" smtClean="0"/>
              <a:t>  </a:t>
            </a:r>
            <a:endParaRPr lang="fr-FR" sz="2800" i="1" dirty="0"/>
          </a:p>
        </p:txBody>
      </p:sp>
      <p:pic>
        <p:nvPicPr>
          <p:cNvPr id="5" name="Image 4" descr="Ranunculus macrophyllus 53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66" y="738965"/>
            <a:ext cx="8158714" cy="611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9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91646" y="274638"/>
            <a:ext cx="5295153" cy="816068"/>
          </a:xfrm>
        </p:spPr>
        <p:txBody>
          <a:bodyPr>
            <a:normAutofit/>
          </a:bodyPr>
          <a:lstStyle/>
          <a:p>
            <a:r>
              <a:rPr lang="fr-FR" sz="2800" i="1" dirty="0" err="1" smtClean="0"/>
              <a:t>Ranunculus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macrophyllus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pic>
        <p:nvPicPr>
          <p:cNvPr id="5" name="Image 4" descr="Ranunculus macrophyllus racines  tubérisées P.V.3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6"/>
          <a:stretch/>
        </p:blipFill>
        <p:spPr>
          <a:xfrm rot="10800000" flipV="1">
            <a:off x="0" y="1"/>
            <a:ext cx="3556000" cy="6887882"/>
          </a:xfrm>
          <a:prstGeom prst="rect">
            <a:avLst/>
          </a:prstGeom>
        </p:spPr>
      </p:pic>
      <p:pic>
        <p:nvPicPr>
          <p:cNvPr id="6" name="Image 5" descr="Ranunculus macrophyllus 3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1" y="1090707"/>
            <a:ext cx="6120189" cy="576729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8941" y="6454499"/>
            <a:ext cx="192873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Racines tubérisées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802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3788" y="33032"/>
            <a:ext cx="6550212" cy="114300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 station service rocade Porto </a:t>
            </a:r>
            <a:r>
              <a:rPr lang="fr-FR" sz="2800" dirty="0" err="1" smtClean="0"/>
              <a:t>vecchio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143163" y="428083"/>
            <a:ext cx="289099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i="1" dirty="0" err="1" smtClean="0"/>
              <a:t>Brassica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procumbens</a:t>
            </a:r>
            <a:r>
              <a:rPr lang="fr-FR" sz="2400" i="1" dirty="0" smtClean="0"/>
              <a:t> </a:t>
            </a:r>
            <a:endParaRPr lang="fr-FR" sz="2400" i="1" dirty="0"/>
          </a:p>
        </p:txBody>
      </p:sp>
      <p:pic>
        <p:nvPicPr>
          <p:cNvPr id="6" name="Image 5" descr="Brassica procumbens-IMGP086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691" y="1411756"/>
            <a:ext cx="3998714" cy="5077901"/>
          </a:xfrm>
          <a:prstGeom prst="rect">
            <a:avLst/>
          </a:prstGeom>
        </p:spPr>
      </p:pic>
      <p:pic>
        <p:nvPicPr>
          <p:cNvPr id="1026" name="Picture 2" descr="C:\Users\Jean-Marc\Desktop\IMGP60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330" y="1116623"/>
            <a:ext cx="3595906" cy="537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68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5143" y="177183"/>
            <a:ext cx="100268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Dés l’arrivée , première herborisation : le fossé aux Renoncules</a:t>
            </a:r>
            <a:r>
              <a:rPr lang="fr-FR" dirty="0" smtClean="0"/>
              <a:t>.</a:t>
            </a:r>
          </a:p>
          <a:p>
            <a:r>
              <a:rPr lang="fr-FR" sz="1400" dirty="0" smtClean="0"/>
              <a:t>En arrière plan Luc </a:t>
            </a:r>
            <a:r>
              <a:rPr lang="fr-FR" sz="1400" dirty="0" err="1" smtClean="0"/>
              <a:t>Garraud</a:t>
            </a:r>
            <a:r>
              <a:rPr lang="fr-FR" sz="1400" dirty="0" smtClean="0"/>
              <a:t> montre un </a:t>
            </a:r>
            <a:r>
              <a:rPr lang="fr-FR" sz="1400" i="1" dirty="0" err="1" smtClean="0"/>
              <a:t>Plantago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lanceolata</a:t>
            </a:r>
            <a:r>
              <a:rPr lang="fr-FR" sz="1400" i="1" dirty="0" smtClean="0"/>
              <a:t> </a:t>
            </a:r>
            <a:r>
              <a:rPr lang="fr-FR" sz="1400" dirty="0" smtClean="0"/>
              <a:t>particulièrement grand</a:t>
            </a:r>
            <a:endParaRPr lang="fr-FR" sz="1400" dirty="0"/>
          </a:p>
        </p:txBody>
      </p:sp>
      <p:pic>
        <p:nvPicPr>
          <p:cNvPr id="3" name="Image 2" descr="Tison Liliane 5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803" y="1084353"/>
            <a:ext cx="7698197" cy="577364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45803" y="6211669"/>
            <a:ext cx="754565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En bordure d’un champ cultivé, , un fossé humide rassemble plusieurs espèces</a:t>
            </a:r>
          </a:p>
          <a:p>
            <a:r>
              <a:rPr lang="fr-FR" dirty="0" smtClean="0"/>
              <a:t> de Renoncules </a:t>
            </a:r>
            <a:r>
              <a:rPr lang="is-IS" dirty="0" smtClean="0"/>
              <a:t>… et de beaucoup d’autres genres intéressants.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330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myrnium rotundifolium 49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48"/>
          <a:stretch/>
        </p:blipFill>
        <p:spPr>
          <a:xfrm>
            <a:off x="0" y="-254000"/>
            <a:ext cx="5319889" cy="711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6062" y="276715"/>
            <a:ext cx="3464169" cy="3693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1600" dirty="0" smtClean="0"/>
              <a:t>Bonifacio, oliveraie près de </a:t>
            </a:r>
            <a:r>
              <a:rPr lang="fr-FR" sz="1600" dirty="0" err="1" smtClean="0"/>
              <a:t>Funtanaccia</a:t>
            </a:r>
            <a:endParaRPr lang="fr-FR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558789" y="274638"/>
            <a:ext cx="24051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i="1" dirty="0" err="1" smtClean="0"/>
              <a:t>Smyrnium</a:t>
            </a:r>
            <a:r>
              <a:rPr lang="fr-FR" sz="1600" i="1" dirty="0" smtClean="0"/>
              <a:t> </a:t>
            </a:r>
            <a:r>
              <a:rPr lang="fr-FR" i="1" dirty="0" err="1" smtClean="0"/>
              <a:t>rotundifolium</a:t>
            </a:r>
            <a:endParaRPr lang="fr-FR" i="1" dirty="0"/>
          </a:p>
        </p:txBody>
      </p:sp>
      <p:pic>
        <p:nvPicPr>
          <p:cNvPr id="6" name="Image 5" descr="Smyrnium rotundifolium 5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742" y="2991555"/>
            <a:ext cx="5155258" cy="38664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9352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06349" y="127000"/>
            <a:ext cx="4537651" cy="7707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Cynoglossum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creticum</a:t>
            </a:r>
            <a:endParaRPr lang="fr-FR" sz="2800" i="1" dirty="0"/>
          </a:p>
        </p:txBody>
      </p:sp>
      <p:pic>
        <p:nvPicPr>
          <p:cNvPr id="3" name="Image 2" descr="Cynoglossum creticum 5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4118" y="0"/>
            <a:ext cx="4901181" cy="6858000"/>
          </a:xfrm>
          <a:prstGeom prst="rect">
            <a:avLst/>
          </a:prstGeom>
        </p:spPr>
      </p:pic>
      <p:pic>
        <p:nvPicPr>
          <p:cNvPr id="4" name="Image 3" descr="img-000189693C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697" y="1663095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helipanche nana 59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388556" cy="6857999"/>
          </a:xfrm>
          <a:prstGeom prst="rect">
            <a:avLst/>
          </a:prstGeom>
        </p:spPr>
      </p:pic>
      <p:pic>
        <p:nvPicPr>
          <p:cNvPr id="4" name="Image 3" descr="Phelipanche nana6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5239" y="1"/>
            <a:ext cx="4694216" cy="70232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66544" y="0"/>
            <a:ext cx="3316313" cy="72571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Phelipanche</a:t>
            </a:r>
            <a:r>
              <a:rPr lang="fr-FR" sz="2800" i="1" dirty="0" smtClean="0"/>
              <a:t> nana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33585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632501"/>
            <a:ext cx="3061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 smtClean="0"/>
              <a:t>Lathyrus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amphicarpos</a:t>
            </a:r>
            <a:r>
              <a:rPr lang="fr-FR" sz="2000" i="1" dirty="0" smtClean="0"/>
              <a:t>  </a:t>
            </a:r>
            <a:endParaRPr lang="fr-FR" sz="2000" i="1" dirty="0"/>
          </a:p>
        </p:txBody>
      </p:sp>
      <p:pic>
        <p:nvPicPr>
          <p:cNvPr id="3" name="Image 2" descr="Lathyrus amphicarpa-IMGP062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2222"/>
            <a:ext cx="5800777" cy="5305778"/>
          </a:xfrm>
          <a:prstGeom prst="rect">
            <a:avLst/>
          </a:prstGeom>
        </p:spPr>
      </p:pic>
      <p:pic>
        <p:nvPicPr>
          <p:cNvPr id="5" name="Image 4" descr="Lathyrus amphicarpa-IMGP0636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527" y="0"/>
            <a:ext cx="3818473" cy="68837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0853" y="155228"/>
            <a:ext cx="4574674" cy="4833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2800" dirty="0" smtClean="0"/>
              <a:t>Sur le calcaire de </a:t>
            </a:r>
            <a:r>
              <a:rPr lang="fr-FR" sz="2800" dirty="0" err="1" smtClean="0"/>
              <a:t>Corcone</a:t>
            </a:r>
            <a:r>
              <a:rPr lang="fr-FR" sz="2800" dirty="0" smtClean="0"/>
              <a:t>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0010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13"/>
          <p:cNvGrpSpPr/>
          <p:nvPr/>
        </p:nvGrpSpPr>
        <p:grpSpPr>
          <a:xfrm>
            <a:off x="-61501" y="50520"/>
            <a:ext cx="3991030" cy="3404361"/>
            <a:chOff x="-61501" y="50520"/>
            <a:chExt cx="3991030" cy="3404361"/>
          </a:xfrm>
        </p:grpSpPr>
        <p:pic>
          <p:nvPicPr>
            <p:cNvPr id="11" name="Image 10" descr="Phyllirea latifolia 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1501" y="552824"/>
              <a:ext cx="3991030" cy="2902057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494914" y="50520"/>
              <a:ext cx="1815271" cy="36933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i="1" dirty="0" err="1" smtClean="0"/>
                <a:t>Phillyrea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latifolia</a:t>
              </a:r>
              <a:r>
                <a:rPr lang="fr-FR" i="1" dirty="0" smtClean="0"/>
                <a:t> </a:t>
              </a:r>
              <a:endParaRPr lang="fr-FR" i="1" dirty="0"/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4582736" y="78953"/>
            <a:ext cx="4396911" cy="2756173"/>
            <a:chOff x="4582736" y="127780"/>
            <a:chExt cx="4396911" cy="2756173"/>
          </a:xfrm>
        </p:grpSpPr>
        <p:sp>
          <p:nvSpPr>
            <p:cNvPr id="7" name="ZoneTexte 6"/>
            <p:cNvSpPr txBox="1"/>
            <p:nvPr/>
          </p:nvSpPr>
          <p:spPr>
            <a:xfrm>
              <a:off x="4582736" y="1011334"/>
              <a:ext cx="1600305" cy="9233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i="1" dirty="0" smtClean="0"/>
                <a:t>Erica </a:t>
              </a:r>
              <a:r>
                <a:rPr lang="fr-FR" i="1" dirty="0" err="1" smtClean="0"/>
                <a:t>arborea</a:t>
              </a:r>
              <a:r>
                <a:rPr lang="fr-FR" i="1" dirty="0" smtClean="0"/>
                <a:t> </a:t>
              </a:r>
            </a:p>
            <a:p>
              <a:endParaRPr lang="fr-FR" i="1" dirty="0"/>
            </a:p>
            <a:p>
              <a:r>
                <a:rPr lang="fr-FR" dirty="0" smtClean="0"/>
                <a:t>Rameaux velus</a:t>
              </a:r>
              <a:endParaRPr lang="fr-FR" dirty="0"/>
            </a:p>
          </p:txBody>
        </p:sp>
        <p:pic>
          <p:nvPicPr>
            <p:cNvPr id="3" name="Image 2" descr="Erica arborea (Poilu)95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3041" y="127780"/>
              <a:ext cx="2796606" cy="2756173"/>
            </a:xfrm>
            <a:prstGeom prst="rect">
              <a:avLst/>
            </a:prstGeom>
          </p:spPr>
        </p:pic>
      </p:grpSp>
      <p:grpSp>
        <p:nvGrpSpPr>
          <p:cNvPr id="16" name="Grouper 15"/>
          <p:cNvGrpSpPr/>
          <p:nvPr/>
        </p:nvGrpSpPr>
        <p:grpSpPr>
          <a:xfrm>
            <a:off x="3302265" y="3080463"/>
            <a:ext cx="2880776" cy="3815954"/>
            <a:chOff x="3302265" y="2628636"/>
            <a:chExt cx="2880776" cy="3815954"/>
          </a:xfrm>
        </p:grpSpPr>
        <p:sp>
          <p:nvSpPr>
            <p:cNvPr id="6" name="ZoneTexte 5"/>
            <p:cNvSpPr txBox="1"/>
            <p:nvPr/>
          </p:nvSpPr>
          <p:spPr>
            <a:xfrm>
              <a:off x="4264302" y="2628636"/>
              <a:ext cx="1918739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i="1" dirty="0" err="1" smtClean="0"/>
                <a:t>Myrtus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communis</a:t>
              </a:r>
              <a:r>
                <a:rPr lang="fr-FR" i="1" dirty="0" smtClean="0"/>
                <a:t> </a:t>
              </a:r>
              <a:endParaRPr lang="fr-FR" i="1" dirty="0"/>
            </a:p>
          </p:txBody>
        </p:sp>
        <p:pic>
          <p:nvPicPr>
            <p:cNvPr id="10" name="Image 9" descr="Myrtus communis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265" y="3069542"/>
              <a:ext cx="2261282" cy="3375048"/>
            </a:xfrm>
            <a:prstGeom prst="rect">
              <a:avLst/>
            </a:prstGeom>
          </p:spPr>
        </p:pic>
      </p:grpSp>
      <p:grpSp>
        <p:nvGrpSpPr>
          <p:cNvPr id="17" name="Grouper 16"/>
          <p:cNvGrpSpPr/>
          <p:nvPr/>
        </p:nvGrpSpPr>
        <p:grpSpPr>
          <a:xfrm>
            <a:off x="5563547" y="3080463"/>
            <a:ext cx="3580453" cy="3620298"/>
            <a:chOff x="5563546" y="3303684"/>
            <a:chExt cx="3416101" cy="3140906"/>
          </a:xfrm>
        </p:grpSpPr>
        <p:sp>
          <p:nvSpPr>
            <p:cNvPr id="8" name="ZoneTexte 7"/>
            <p:cNvSpPr txBox="1"/>
            <p:nvPr/>
          </p:nvSpPr>
          <p:spPr>
            <a:xfrm>
              <a:off x="7322482" y="3303684"/>
              <a:ext cx="1500356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i="1" dirty="0" err="1" smtClean="0"/>
                <a:t>Olea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europea</a:t>
              </a:r>
              <a:endParaRPr lang="fr-FR" i="1" dirty="0"/>
            </a:p>
          </p:txBody>
        </p:sp>
        <p:pic>
          <p:nvPicPr>
            <p:cNvPr id="12" name="Image 11" descr="Olea europea Fl. Gruissan 05:02:89.jp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3546" y="3774921"/>
              <a:ext cx="3416101" cy="2669669"/>
            </a:xfrm>
            <a:prstGeom prst="rect">
              <a:avLst/>
            </a:prstGeom>
          </p:spPr>
        </p:pic>
      </p:grpSp>
      <p:grpSp>
        <p:nvGrpSpPr>
          <p:cNvPr id="15" name="Grouper 14"/>
          <p:cNvGrpSpPr/>
          <p:nvPr/>
        </p:nvGrpSpPr>
        <p:grpSpPr>
          <a:xfrm>
            <a:off x="-1" y="3632081"/>
            <a:ext cx="3427597" cy="3205434"/>
            <a:chOff x="-1" y="3632081"/>
            <a:chExt cx="3427597" cy="3205434"/>
          </a:xfrm>
        </p:grpSpPr>
        <p:sp>
          <p:nvSpPr>
            <p:cNvPr id="5" name="ZoneTexte 4"/>
            <p:cNvSpPr txBox="1"/>
            <p:nvPr/>
          </p:nvSpPr>
          <p:spPr>
            <a:xfrm>
              <a:off x="494914" y="3632081"/>
              <a:ext cx="1823949" cy="36933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i="1" dirty="0" err="1" smtClean="0"/>
                <a:t>Pistacia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lentiscus</a:t>
              </a:r>
              <a:r>
                <a:rPr lang="fr-FR" i="1" dirty="0" smtClean="0"/>
                <a:t> </a:t>
              </a:r>
              <a:endParaRPr lang="fr-FR" i="1" dirty="0"/>
            </a:p>
          </p:txBody>
        </p:sp>
        <p:pic>
          <p:nvPicPr>
            <p:cNvPr id="13" name="Image 12" descr="Pistacia lentiscus 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4110728"/>
              <a:ext cx="3427597" cy="2726787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33482" y="38763"/>
            <a:ext cx="5446166" cy="5140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2800" dirty="0" smtClean="0"/>
              <a:t>Quelques arbres ou arbustes du maquis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43584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8200" y="0"/>
            <a:ext cx="3842615" cy="7983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Achillea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ligustica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pic>
        <p:nvPicPr>
          <p:cNvPr id="3" name="Image 2" descr="Achillea ligustica-IMGP0683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5627"/>
            <a:ext cx="5362222" cy="5555262"/>
          </a:xfrm>
          <a:prstGeom prst="rect">
            <a:avLst/>
          </a:prstGeom>
        </p:spPr>
      </p:pic>
      <p:pic>
        <p:nvPicPr>
          <p:cNvPr id="4" name="Image 3" descr="Achillea ligustica-IMGP0684.JPG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200" y="2031999"/>
            <a:ext cx="4777480" cy="41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7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7897" y="6527"/>
            <a:ext cx="4253013" cy="72169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Ammoides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pusilla</a:t>
            </a:r>
            <a:endParaRPr lang="fr-FR" sz="2800" i="1" dirty="0"/>
          </a:p>
        </p:txBody>
      </p:sp>
      <p:pic>
        <p:nvPicPr>
          <p:cNvPr id="3" name="Image 2" descr="Ammoides pusillum-IMGP05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1" y="996333"/>
            <a:ext cx="5365217" cy="5865971"/>
          </a:xfrm>
          <a:prstGeom prst="rect">
            <a:avLst/>
          </a:prstGeom>
        </p:spPr>
      </p:pic>
      <p:pic>
        <p:nvPicPr>
          <p:cNvPr id="4" name="Image 3" descr="Ammoides pusillum-IMGP061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216" y="-122417"/>
            <a:ext cx="6070885" cy="72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81165"/>
            <a:ext cx="4729373" cy="656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Rhagadiolus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stellatus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pic>
        <p:nvPicPr>
          <p:cNvPr id="3" name="Image 2" descr="Rhagadiolus stellatus 5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23585"/>
            <a:ext cx="5912555" cy="4434415"/>
          </a:xfrm>
          <a:prstGeom prst="rect">
            <a:avLst/>
          </a:prstGeom>
        </p:spPr>
      </p:pic>
      <p:pic>
        <p:nvPicPr>
          <p:cNvPr id="4" name="Image 3" descr="Raghadiolus stellatus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3810000" cy="3810000"/>
          </a:xfrm>
          <a:prstGeom prst="rect">
            <a:avLst/>
          </a:prstGeom>
        </p:spPr>
      </p:pic>
      <p:pic>
        <p:nvPicPr>
          <p:cNvPr id="5" name="Image 4" descr="Rhagadiolus stellqtus 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554" y="3485443"/>
            <a:ext cx="3485445" cy="348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57507" y="180571"/>
            <a:ext cx="3877418" cy="63074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Tuberaria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praecox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pic>
        <p:nvPicPr>
          <p:cNvPr id="4" name="Image 3" descr="Tuberaria praecox-IMGP026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6264"/>
            <a:ext cx="6880462" cy="5816284"/>
          </a:xfrm>
          <a:prstGeom prst="rect">
            <a:avLst/>
          </a:prstGeom>
        </p:spPr>
      </p:pic>
      <p:pic>
        <p:nvPicPr>
          <p:cNvPr id="5" name="Image 4" descr="Tuberaria praecox-IMGP027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507" y="1793044"/>
            <a:ext cx="6820151" cy="4801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99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steriscus maritimus-IMGP068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24" y="176375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9648" y="274638"/>
            <a:ext cx="4379048" cy="896874"/>
          </a:xfrm>
        </p:spPr>
        <p:txBody>
          <a:bodyPr>
            <a:normAutofit/>
          </a:bodyPr>
          <a:lstStyle/>
          <a:p>
            <a:r>
              <a:rPr lang="fr-FR" sz="2800" dirty="0" smtClean="0"/>
              <a:t>Falaises de Pertusato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5634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40496" y="274638"/>
            <a:ext cx="4608948" cy="54651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Ranunculus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ophioglossifolius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pic>
        <p:nvPicPr>
          <p:cNvPr id="4" name="Image 3" descr="Ranunculus ophioglossifolius 4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65" y="961891"/>
            <a:ext cx="8347957" cy="5779488"/>
          </a:xfrm>
          <a:prstGeom prst="rect">
            <a:avLst/>
          </a:prstGeom>
        </p:spPr>
      </p:pic>
      <p:pic>
        <p:nvPicPr>
          <p:cNvPr id="3" name="Image 2" descr="Ranunculus ophioglossifolius 41 - copi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652" y="1680654"/>
            <a:ext cx="6125570" cy="5060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 descr="Ranunculus ophioglossoïdes 4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45" y="4229920"/>
            <a:ext cx="2371791" cy="24367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27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steriscus maritimus-IMGP068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79224" y="1"/>
            <a:ext cx="3897353" cy="96348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Pallenis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maritima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14833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stragalus tragacantha ssp.terraccoiano2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0714"/>
            <a:ext cx="9143999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89941" y="277182"/>
            <a:ext cx="3509633" cy="3890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2800" i="1" dirty="0" err="1" smtClean="0"/>
              <a:t>Astragalus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terraccianoi</a:t>
            </a:r>
            <a:endParaRPr lang="fr-FR" sz="2800" i="1" dirty="0"/>
          </a:p>
        </p:txBody>
      </p:sp>
      <p:pic>
        <p:nvPicPr>
          <p:cNvPr id="4" name="Image 3" descr="Astragalus tragacantha ssp.terraccoiano2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457" y="2419002"/>
            <a:ext cx="6082297" cy="48387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4644758" y="1469781"/>
            <a:ext cx="1919716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Endémique </a:t>
            </a:r>
            <a:r>
              <a:rPr lang="fr-FR" sz="1400" dirty="0" err="1" smtClean="0">
                <a:solidFill>
                  <a:srgbClr val="FF0000"/>
                </a:solidFill>
              </a:rPr>
              <a:t>cyrno</a:t>
            </a:r>
            <a:r>
              <a:rPr lang="fr-FR" sz="1400" dirty="0" smtClean="0">
                <a:solidFill>
                  <a:srgbClr val="FF0000"/>
                </a:solidFill>
              </a:rPr>
              <a:t>-sarde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3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mphorosma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7177"/>
            <a:ext cx="9000905" cy="598560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6233" y="50520"/>
            <a:ext cx="6508224" cy="84213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Camphorosma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monspeliaca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122715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5834" y="0"/>
            <a:ext cx="4039672" cy="69979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Limonium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obtusifolium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pic>
        <p:nvPicPr>
          <p:cNvPr id="4" name="Image 3" descr="Limonium obtusifolium-Pertusato-IMGP0700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76" y="606302"/>
            <a:ext cx="8335597" cy="62516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612190" y="1270000"/>
            <a:ext cx="1919716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Endémique </a:t>
            </a:r>
            <a:r>
              <a:rPr lang="fr-FR" sz="1400" dirty="0" err="1" smtClean="0">
                <a:solidFill>
                  <a:srgbClr val="FF0000"/>
                </a:solidFill>
              </a:rPr>
              <a:t>cyrno</a:t>
            </a:r>
            <a:r>
              <a:rPr lang="fr-FR" sz="1400" dirty="0" smtClean="0">
                <a:solidFill>
                  <a:srgbClr val="FF0000"/>
                </a:solidFill>
              </a:rPr>
              <a:t>-sarde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1444" y="95783"/>
            <a:ext cx="3584223" cy="724712"/>
          </a:xfrm>
        </p:spPr>
        <p:txBody>
          <a:bodyPr>
            <a:normAutofit/>
          </a:bodyPr>
          <a:lstStyle/>
          <a:p>
            <a:r>
              <a:rPr lang="fr-FR" sz="1800" dirty="0" smtClean="0"/>
              <a:t>arrêt pique-nique dans le golfe de </a:t>
            </a:r>
            <a:r>
              <a:rPr lang="fr-FR" sz="1800" dirty="0" err="1" smtClean="0"/>
              <a:t>Sperone</a:t>
            </a:r>
            <a:endParaRPr lang="fr-FR" sz="1800" dirty="0"/>
          </a:p>
        </p:txBody>
      </p:sp>
      <p:sp>
        <p:nvSpPr>
          <p:cNvPr id="5" name="ZoneTexte 4"/>
          <p:cNvSpPr txBox="1"/>
          <p:nvPr/>
        </p:nvSpPr>
        <p:spPr>
          <a:xfrm>
            <a:off x="4823581" y="1305420"/>
            <a:ext cx="2151438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i="1" dirty="0" err="1" smtClean="0"/>
              <a:t>Hypericum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perfoliatum</a:t>
            </a:r>
            <a:endParaRPr lang="fr-FR" sz="1600" i="1" dirty="0"/>
          </a:p>
        </p:txBody>
      </p:sp>
      <p:pic>
        <p:nvPicPr>
          <p:cNvPr id="6" name="Image 5" descr="Hypericum perfoliatum-IMGP071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3481679" cy="6020984"/>
          </a:xfrm>
          <a:prstGeom prst="rect">
            <a:avLst/>
          </a:prstGeom>
        </p:spPr>
      </p:pic>
      <p:pic>
        <p:nvPicPr>
          <p:cNvPr id="4" name="Image 3" descr="Hypericum perfoliatum 68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556" y="2434168"/>
            <a:ext cx="5898444" cy="442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259" y="274639"/>
            <a:ext cx="5023256" cy="4543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1800" i="1" dirty="0" err="1" smtClean="0"/>
              <a:t>Helichrysum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italicum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ssp.microphyllum</a:t>
            </a:r>
            <a:endParaRPr lang="fr-FR" sz="18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6927483" y="4990464"/>
            <a:ext cx="221877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i="1" dirty="0" err="1" smtClean="0"/>
              <a:t>Lathyrus</a:t>
            </a:r>
            <a:r>
              <a:rPr lang="fr-FR" i="1" dirty="0" smtClean="0"/>
              <a:t> </a:t>
            </a:r>
            <a:r>
              <a:rPr lang="fr-FR" i="1" dirty="0" err="1" smtClean="0"/>
              <a:t>amphicarpa</a:t>
            </a:r>
            <a:endParaRPr lang="fr-FR" i="1" dirty="0"/>
          </a:p>
        </p:txBody>
      </p:sp>
      <p:pic>
        <p:nvPicPr>
          <p:cNvPr id="5" name="Image 4" descr="Helichrysum microphyllum-IMGP0709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708" y="866439"/>
            <a:ext cx="8071613" cy="5725465"/>
          </a:xfrm>
          <a:prstGeom prst="rect">
            <a:avLst/>
          </a:prstGeom>
        </p:spPr>
      </p:pic>
      <p:pic>
        <p:nvPicPr>
          <p:cNvPr id="6" name="Image 5" descr="290px-Helichrysum_italicumÎled'Elb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59" y="3581400"/>
            <a:ext cx="3683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4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51278" y="274638"/>
            <a:ext cx="4827901" cy="6560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Hypochaeris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achyrophorus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pic>
        <p:nvPicPr>
          <p:cNvPr id="4" name="Image 3" descr="jlt0467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667" y="3620559"/>
            <a:ext cx="4868333" cy="3237441"/>
          </a:xfrm>
          <a:prstGeom prst="rect">
            <a:avLst/>
          </a:prstGeom>
        </p:spPr>
      </p:pic>
      <p:pic>
        <p:nvPicPr>
          <p:cNvPr id="5" name="Image 4" descr="Hypochaeris 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96235" cy="3496235"/>
          </a:xfrm>
          <a:prstGeom prst="rect">
            <a:avLst/>
          </a:prstGeom>
        </p:spPr>
      </p:pic>
      <p:pic>
        <p:nvPicPr>
          <p:cNvPr id="6" name="Image 5" descr="Hypochaeris C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0"/>
            <a:ext cx="3810000" cy="3810000"/>
          </a:xfrm>
          <a:prstGeom prst="rect">
            <a:avLst/>
          </a:prstGeom>
        </p:spPr>
      </p:pic>
      <p:pic>
        <p:nvPicPr>
          <p:cNvPr id="7" name="Image 6" descr="iHypochaeris RS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882" y="1174494"/>
            <a:ext cx="2192065" cy="21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25957" y="-71387"/>
            <a:ext cx="5123488" cy="8596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dirty="0"/>
              <a:t>P</a:t>
            </a:r>
            <a:r>
              <a:rPr lang="fr-FR" sz="2800" dirty="0" smtClean="0"/>
              <a:t>lage de </a:t>
            </a:r>
            <a:r>
              <a:rPr lang="fr-FR" sz="2800" dirty="0" err="1" smtClean="0"/>
              <a:t>Sperone</a:t>
            </a:r>
            <a:r>
              <a:rPr lang="fr-FR" sz="2800" dirty="0" smtClean="0"/>
              <a:t> </a:t>
            </a:r>
            <a:endParaRPr lang="fr-FR" sz="2800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4202160" y="772888"/>
            <a:ext cx="4532617" cy="6085112"/>
            <a:chOff x="4202160" y="772888"/>
            <a:chExt cx="4532617" cy="6085112"/>
          </a:xfrm>
        </p:grpSpPr>
        <p:grpSp>
          <p:nvGrpSpPr>
            <p:cNvPr id="11" name="Grouper 10"/>
            <p:cNvGrpSpPr/>
            <p:nvPr/>
          </p:nvGrpSpPr>
          <p:grpSpPr>
            <a:xfrm>
              <a:off x="4924777" y="772888"/>
              <a:ext cx="3810000" cy="4179332"/>
              <a:chOff x="4924777" y="772888"/>
              <a:chExt cx="3810000" cy="4179332"/>
            </a:xfrm>
          </p:grpSpPr>
          <p:sp>
            <p:nvSpPr>
              <p:cNvPr id="6" name="ZoneTexte 5"/>
              <p:cNvSpPr txBox="1"/>
              <p:nvPr/>
            </p:nvSpPr>
            <p:spPr>
              <a:xfrm>
                <a:off x="5094111" y="772888"/>
                <a:ext cx="2157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err="1" smtClean="0"/>
                  <a:t>Carthamus</a:t>
                </a:r>
                <a:r>
                  <a:rPr lang="fr-FR" i="1" dirty="0" smtClean="0"/>
                  <a:t> </a:t>
                </a:r>
                <a:r>
                  <a:rPr lang="fr-FR" i="1" dirty="0" err="1" smtClean="0"/>
                  <a:t>cæruleus</a:t>
                </a:r>
                <a:endParaRPr lang="fr-FR" i="1" dirty="0"/>
              </a:p>
            </p:txBody>
          </p:sp>
          <p:pic>
            <p:nvPicPr>
              <p:cNvPr id="3" name="Image 2" descr="Carthamus cæruleus 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24777" y="1142220"/>
                <a:ext cx="3810000" cy="3810000"/>
              </a:xfrm>
              <a:prstGeom prst="rect">
                <a:avLst/>
              </a:prstGeom>
            </p:spPr>
          </p:pic>
        </p:grpSp>
        <p:pic>
          <p:nvPicPr>
            <p:cNvPr id="8" name="Image 7" descr="Carthamus cæruleus 4.png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2160" y="5074099"/>
              <a:ext cx="1783901" cy="1783901"/>
            </a:xfrm>
            <a:prstGeom prst="rect">
              <a:avLst/>
            </a:prstGeom>
          </p:spPr>
        </p:pic>
      </p:grpSp>
      <p:grpSp>
        <p:nvGrpSpPr>
          <p:cNvPr id="10" name="Grouper 9"/>
          <p:cNvGrpSpPr/>
          <p:nvPr/>
        </p:nvGrpSpPr>
        <p:grpSpPr>
          <a:xfrm>
            <a:off x="188561" y="348435"/>
            <a:ext cx="4016549" cy="4603785"/>
            <a:chOff x="188561" y="348435"/>
            <a:chExt cx="4016549" cy="4603785"/>
          </a:xfrm>
        </p:grpSpPr>
        <p:sp>
          <p:nvSpPr>
            <p:cNvPr id="4" name="ZoneTexte 3"/>
            <p:cNvSpPr txBox="1"/>
            <p:nvPr/>
          </p:nvSpPr>
          <p:spPr>
            <a:xfrm>
              <a:off x="250452" y="348435"/>
              <a:ext cx="1843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err="1" smtClean="0"/>
                <a:t>Armeria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pungens</a:t>
              </a:r>
              <a:r>
                <a:rPr lang="fr-FR" i="1" dirty="0" smtClean="0"/>
                <a:t> </a:t>
              </a:r>
              <a:endParaRPr lang="fr-FR" i="1" dirty="0"/>
            </a:p>
          </p:txBody>
        </p:sp>
        <p:pic>
          <p:nvPicPr>
            <p:cNvPr id="5" name="Image 4" descr="Armeria pungens 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561" y="935671"/>
              <a:ext cx="4016549" cy="4016549"/>
            </a:xfrm>
            <a:prstGeom prst="rect">
              <a:avLst/>
            </a:prstGeom>
          </p:spPr>
        </p:pic>
      </p:grpSp>
      <p:pic>
        <p:nvPicPr>
          <p:cNvPr id="9" name="Image 8" descr="Armeria pungens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229" y="4617630"/>
            <a:ext cx="2291881" cy="2291881"/>
          </a:xfrm>
          <a:prstGeom prst="rect">
            <a:avLst/>
          </a:prstGeom>
        </p:spPr>
      </p:pic>
      <p:pic>
        <p:nvPicPr>
          <p:cNvPr id="12" name="Image 11" descr="Carthamus caeruleus-IMGP0781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97" y="4105546"/>
            <a:ext cx="2476714" cy="275245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5074099"/>
            <a:ext cx="201850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Endémique corso-sarde </a:t>
            </a:r>
          </a:p>
          <a:p>
            <a:r>
              <a:rPr lang="fr-FR" sz="1400" dirty="0" smtClean="0">
                <a:solidFill>
                  <a:srgbClr val="FF0000"/>
                </a:solidFill>
              </a:rPr>
              <a:t>et SW Péninsule ibérique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3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rodium corsicum-IMGP08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312" y="-530938"/>
            <a:ext cx="9260312" cy="73908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1718" y="133527"/>
            <a:ext cx="3609977" cy="78360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Erodium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corsicum</a:t>
            </a:r>
            <a:endParaRPr lang="fr-FR" sz="2800" i="1" dirty="0"/>
          </a:p>
        </p:txBody>
      </p:sp>
      <p:sp>
        <p:nvSpPr>
          <p:cNvPr id="4" name="ZoneTexte 3"/>
          <p:cNvSpPr txBox="1"/>
          <p:nvPr/>
        </p:nvSpPr>
        <p:spPr>
          <a:xfrm flipH="1">
            <a:off x="2465887" y="6490555"/>
            <a:ext cx="264922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Endémique </a:t>
            </a:r>
            <a:r>
              <a:rPr lang="fr-FR" dirty="0" err="1" smtClean="0">
                <a:solidFill>
                  <a:srgbClr val="FF0000"/>
                </a:solidFill>
              </a:rPr>
              <a:t>cyrno</a:t>
            </a:r>
            <a:r>
              <a:rPr lang="fr-FR" dirty="0" smtClean="0">
                <a:solidFill>
                  <a:srgbClr val="FF0000"/>
                </a:solidFill>
              </a:rPr>
              <a:t>-sarde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83905" y="5781524"/>
            <a:ext cx="1919716" cy="307777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/>
              <a:t>Endémique </a:t>
            </a:r>
            <a:r>
              <a:rPr lang="fr-FR" sz="1400" dirty="0" err="1" smtClean="0"/>
              <a:t>cyrno</a:t>
            </a:r>
            <a:r>
              <a:rPr lang="fr-FR" sz="1400" dirty="0" smtClean="0"/>
              <a:t>-sarde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5853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Kundmania sicula-Plage de Sperone-IMGP077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55314" cy="674041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28588" y="274638"/>
            <a:ext cx="4515412" cy="654264"/>
          </a:xfrm>
        </p:spPr>
        <p:txBody>
          <a:bodyPr>
            <a:normAutofit/>
          </a:bodyPr>
          <a:lstStyle/>
          <a:p>
            <a:r>
              <a:rPr lang="fr-FR" sz="2800" i="1" dirty="0" err="1" smtClean="0"/>
              <a:t>Kundmannia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sicula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pic>
        <p:nvPicPr>
          <p:cNvPr id="5" name="Image 4" descr="Kundmania sicula-Plage de SperoneIMGP0773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440" y="1716704"/>
            <a:ext cx="3846081" cy="327173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1238" y="5684762"/>
            <a:ext cx="894596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smtClean="0">
                <a:solidFill>
                  <a:srgbClr val="FF0000"/>
                </a:solidFill>
              </a:rPr>
              <a:t>Endémiqu</a:t>
            </a:r>
            <a:r>
              <a:rPr lang="fr-FR" sz="1200">
                <a:solidFill>
                  <a:srgbClr val="FF0000"/>
                </a:solidFill>
              </a:rPr>
              <a:t>e</a:t>
            </a:r>
            <a:endParaRPr lang="fr-F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6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anunculus muricatus 51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283"/>
            <a:ext cx="8998857" cy="674914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00943" y="274638"/>
            <a:ext cx="3514187" cy="53556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Ranunculus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muricatus</a:t>
            </a:r>
            <a:r>
              <a:rPr lang="fr-FR" sz="2800" i="1" dirty="0" smtClean="0"/>
              <a:t>  </a:t>
            </a:r>
            <a:endParaRPr lang="fr-FR" sz="2800" i="1" dirty="0"/>
          </a:p>
        </p:txBody>
      </p:sp>
      <p:pic>
        <p:nvPicPr>
          <p:cNvPr id="6" name="Image 5" descr="Ranunculus muricatus 64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136" y="3295945"/>
            <a:ext cx="3230864" cy="367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'Hospedales 7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9855"/>
            <a:ext cx="9078142" cy="680860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6756" y="0"/>
            <a:ext cx="4715311" cy="999451"/>
          </a:xfrm>
        </p:spPr>
        <p:txBody>
          <a:bodyPr>
            <a:normAutofit/>
          </a:bodyPr>
          <a:lstStyle/>
          <a:p>
            <a:r>
              <a:rPr lang="fr-FR" sz="2800" dirty="0"/>
              <a:t>L</a:t>
            </a:r>
            <a:r>
              <a:rPr lang="fr-FR" sz="2800" dirty="0" smtClean="0"/>
              <a:t>a montagne </a:t>
            </a:r>
            <a:br>
              <a:rPr lang="fr-FR" sz="2800" dirty="0" smtClean="0"/>
            </a:br>
            <a:r>
              <a:rPr lang="fr-FR" sz="2400" dirty="0" smtClean="0"/>
              <a:t>Arrêt 1 L’</a:t>
            </a:r>
            <a:r>
              <a:rPr lang="fr-FR" sz="2400" dirty="0" err="1" smtClean="0"/>
              <a:t>Ospedale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pic>
        <p:nvPicPr>
          <p:cNvPr id="6" name="Image 5" descr="Pinus pinaster 7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374" y="3519502"/>
            <a:ext cx="4576752" cy="343256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485378" y="6369418"/>
            <a:ext cx="202897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 smtClean="0"/>
              <a:t>Pinus</a:t>
            </a:r>
            <a:r>
              <a:rPr lang="fr-FR" i="1" dirty="0" smtClean="0"/>
              <a:t> </a:t>
            </a:r>
            <a:r>
              <a:rPr lang="fr-FR" i="1" dirty="0" err="1" smtClean="0"/>
              <a:t>pinaster</a:t>
            </a:r>
            <a:r>
              <a:rPr lang="fr-FR" i="1" dirty="0" smtClean="0"/>
              <a:t> </a:t>
            </a:r>
            <a:endParaRPr lang="fr-FR" i="1" dirty="0"/>
          </a:p>
        </p:txBody>
      </p:sp>
      <p:pic>
        <p:nvPicPr>
          <p:cNvPr id="3" name="Image 2" descr="download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093" y="4461205"/>
            <a:ext cx="2408604" cy="180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9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elleborus lividus 6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24" y="164352"/>
            <a:ext cx="3257176" cy="85861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2800" i="1" dirty="0" err="1" smtClean="0"/>
              <a:t>Helleborus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argutifolius</a:t>
            </a:r>
            <a:r>
              <a:rPr lang="fr-FR" sz="2800" i="1" dirty="0" smtClean="0"/>
              <a:t>  </a:t>
            </a:r>
            <a:endParaRPr lang="fr-FR" sz="28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270454" y="282198"/>
            <a:ext cx="1919885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/>
              <a:t>Endémique </a:t>
            </a:r>
            <a:r>
              <a:rPr lang="fr-FR" sz="1400" dirty="0" err="1"/>
              <a:t>c</a:t>
            </a:r>
            <a:r>
              <a:rPr lang="fr-FR" sz="1400" dirty="0" err="1" smtClean="0"/>
              <a:t>yrno</a:t>
            </a:r>
            <a:r>
              <a:rPr lang="fr-FR" sz="1400" dirty="0" smtClean="0"/>
              <a:t>-sarde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04038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amium bifidum-IMGP117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180"/>
            <a:ext cx="9144000" cy="643127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2370" y="0"/>
            <a:ext cx="3233694" cy="65314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Lamium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bifidum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75201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473798" y="1021306"/>
            <a:ext cx="215153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Neotinea</a:t>
            </a:r>
            <a:r>
              <a:rPr lang="fr-FR" i="1" dirty="0"/>
              <a:t> </a:t>
            </a:r>
            <a:r>
              <a:rPr lang="fr-FR" i="1" dirty="0" err="1"/>
              <a:t>maculata</a:t>
            </a:r>
            <a:endParaRPr lang="fr-FR" dirty="0"/>
          </a:p>
        </p:txBody>
      </p:sp>
      <p:pic>
        <p:nvPicPr>
          <p:cNvPr id="7" name="Image 6" descr="Neotinea maculata 587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98892" cy="7097059"/>
          </a:xfrm>
          <a:prstGeom prst="rect">
            <a:avLst/>
          </a:prstGeom>
        </p:spPr>
      </p:pic>
      <p:pic>
        <p:nvPicPr>
          <p:cNvPr id="9" name="Image 8" descr="Neotinea maculata 96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0792" y="2652832"/>
            <a:ext cx="4223207" cy="44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9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66073" y="164353"/>
            <a:ext cx="240553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Dactylorhiza</a:t>
            </a:r>
            <a:r>
              <a:rPr lang="fr-FR" i="1" dirty="0"/>
              <a:t> </a:t>
            </a:r>
            <a:r>
              <a:rPr lang="fr-FR" i="1" dirty="0" err="1"/>
              <a:t>insularis</a:t>
            </a:r>
            <a:r>
              <a:rPr lang="fr-FR" i="1" dirty="0"/>
              <a:t> </a:t>
            </a:r>
            <a:endParaRPr lang="fr-FR" dirty="0"/>
          </a:p>
        </p:txBody>
      </p:sp>
      <p:pic>
        <p:nvPicPr>
          <p:cNvPr id="5" name="Image 4" descr="Dactylorrhiza insularis 1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0379" y="533685"/>
            <a:ext cx="4078941" cy="6130080"/>
          </a:xfrm>
          <a:prstGeom prst="rect">
            <a:avLst/>
          </a:prstGeom>
        </p:spPr>
      </p:pic>
      <p:pic>
        <p:nvPicPr>
          <p:cNvPr id="6" name="Image 5" descr="Dactylorhiza insularis-IMGP100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473335"/>
            <a:ext cx="4636379" cy="509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4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27176" y="0"/>
            <a:ext cx="4159623" cy="7953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Anemone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apennina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pic>
        <p:nvPicPr>
          <p:cNvPr id="3" name="Image 2" descr="Anemone appenina 5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541" y="795363"/>
            <a:ext cx="8083517" cy="6062637"/>
          </a:xfrm>
          <a:prstGeom prst="rect">
            <a:avLst/>
          </a:prstGeom>
        </p:spPr>
      </p:pic>
      <p:pic>
        <p:nvPicPr>
          <p:cNvPr id="6" name="Image 5" descr="Anemone appenina 57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118" y="2958353"/>
            <a:ext cx="6326093" cy="4512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011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4503271" cy="517244"/>
          </a:xfrm>
        </p:spPr>
        <p:txBody>
          <a:bodyPr>
            <a:normAutofit fontScale="90000"/>
          </a:bodyPr>
          <a:lstStyle/>
          <a:p>
            <a:r>
              <a:rPr lang="fr-FR" sz="2800" i="1" dirty="0" err="1" smtClean="0"/>
              <a:t>Brimeura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fastigiata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pic>
        <p:nvPicPr>
          <p:cNvPr id="3" name="Image 2" descr="Brimeura pouzzolii 7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53" y="971176"/>
            <a:ext cx="4534073" cy="5602941"/>
          </a:xfrm>
          <a:prstGeom prst="rect">
            <a:avLst/>
          </a:prstGeom>
        </p:spPr>
      </p:pic>
      <p:pic>
        <p:nvPicPr>
          <p:cNvPr id="4" name="Image 3" descr="Brimeura pouzzolii22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8504" y="657411"/>
            <a:ext cx="5719966" cy="49455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44461" y="6208357"/>
            <a:ext cx="195996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Endémique </a:t>
            </a:r>
            <a:r>
              <a:rPr lang="fr-FR" sz="1400" dirty="0" err="1" smtClean="0">
                <a:solidFill>
                  <a:srgbClr val="FF0000"/>
                </a:solidFill>
              </a:rPr>
              <a:t>cyrno</a:t>
            </a:r>
            <a:r>
              <a:rPr lang="fr-FR" sz="1400" dirty="0" smtClean="0">
                <a:solidFill>
                  <a:srgbClr val="FF0000"/>
                </a:solidFill>
              </a:rPr>
              <a:t>-sarde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8589" y="14941"/>
            <a:ext cx="2988236" cy="610814"/>
          </a:xfrm>
        </p:spPr>
        <p:txBody>
          <a:bodyPr>
            <a:normAutofit/>
          </a:bodyPr>
          <a:lstStyle/>
          <a:p>
            <a:r>
              <a:rPr lang="fr-FR" sz="2800" i="1" dirty="0" smtClean="0"/>
              <a:t>Euphorbes </a:t>
            </a:r>
            <a:endParaRPr lang="fr-FR" sz="28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224119" y="557021"/>
            <a:ext cx="18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Euphorbia</a:t>
            </a:r>
            <a:r>
              <a:rPr lang="fr-FR" dirty="0" smtClean="0"/>
              <a:t> </a:t>
            </a:r>
            <a:r>
              <a:rPr lang="fr-FR" dirty="0" err="1" smtClean="0"/>
              <a:t>gayei</a:t>
            </a:r>
            <a:endParaRPr lang="fr-FR" dirty="0"/>
          </a:p>
        </p:txBody>
      </p:sp>
      <p:pic>
        <p:nvPicPr>
          <p:cNvPr id="4" name="Image 3" descr="Euphorbia gayei 0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24" y="1045883"/>
            <a:ext cx="4691530" cy="5812117"/>
          </a:xfrm>
          <a:prstGeom prst="rect">
            <a:avLst/>
          </a:prstGeom>
        </p:spPr>
      </p:pic>
      <p:pic>
        <p:nvPicPr>
          <p:cNvPr id="5" name="Image 4" descr="Euphorbia gayei60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406" y="2843306"/>
            <a:ext cx="4569822" cy="33274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479639" y="6502313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Endémique </a:t>
            </a:r>
            <a:r>
              <a:rPr lang="fr-FR" sz="1400" dirty="0" err="1" smtClean="0"/>
              <a:t>Cyrno</a:t>
            </a:r>
            <a:r>
              <a:rPr lang="fr-FR" sz="1400" dirty="0" smtClean="0"/>
              <a:t>-Sarde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8811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uphorbia semperfoliata 7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589" y="119529"/>
            <a:ext cx="7067177" cy="5300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2117" y="274638"/>
            <a:ext cx="3331883" cy="6965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i="1" dirty="0" err="1" smtClean="0"/>
              <a:t>Euphorbia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semiperfoliata</a:t>
            </a:r>
            <a:endParaRPr lang="fr-FR" sz="2400" i="1" dirty="0"/>
          </a:p>
        </p:txBody>
      </p:sp>
      <p:pic>
        <p:nvPicPr>
          <p:cNvPr id="4" name="Image 3" descr="Euphorbia semperfoliata-IMGP123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310" y="3515748"/>
            <a:ext cx="4806690" cy="334225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17490" y="5973192"/>
            <a:ext cx="1672253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Endémique </a:t>
            </a:r>
            <a:r>
              <a:rPr lang="fr-FR" sz="1200" dirty="0" err="1" smtClean="0">
                <a:solidFill>
                  <a:srgbClr val="FF0000"/>
                </a:solidFill>
              </a:rPr>
              <a:t>cyrno</a:t>
            </a:r>
            <a:r>
              <a:rPr lang="fr-FR" sz="1200" dirty="0" smtClean="0">
                <a:solidFill>
                  <a:srgbClr val="FF0000"/>
                </a:solidFill>
              </a:rPr>
              <a:t>-sarde</a:t>
            </a:r>
            <a:endParaRPr lang="fr-F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0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l de Blavella2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974" y="1"/>
            <a:ext cx="7789333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1165" y="-17219"/>
            <a:ext cx="3609976" cy="58371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dirty="0" smtClean="0"/>
              <a:t>Col de </a:t>
            </a:r>
            <a:r>
              <a:rPr lang="fr-FR" sz="2800" dirty="0" err="1" smtClean="0"/>
              <a:t>Bavella</a:t>
            </a:r>
            <a:r>
              <a:rPr lang="fr-FR" sz="2800" dirty="0" smtClean="0"/>
              <a:t> : 1218 m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09663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Ranunculus sardous CY - copie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619" y="43741"/>
            <a:ext cx="2939143" cy="3332906"/>
          </a:xfrm>
          <a:prstGeom prst="rect">
            <a:avLst/>
          </a:prstGeom>
        </p:spPr>
      </p:pic>
      <p:pic>
        <p:nvPicPr>
          <p:cNvPr id="3" name="Image 2" descr="Ranunculus sardous CY - copie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3" y="43739"/>
            <a:ext cx="5879265" cy="68142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63333" y="48380"/>
            <a:ext cx="3241524" cy="49590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2800" i="1" dirty="0" err="1" smtClean="0"/>
              <a:t>Ranunculus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sardous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pic>
        <p:nvPicPr>
          <p:cNvPr id="6" name="Image 5" descr="Ranunculus sardou-DSC0883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087" y="3464847"/>
            <a:ext cx="2934675" cy="3260104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H="1" flipV="1">
            <a:off x="7502167" y="2157639"/>
            <a:ext cx="423319" cy="429176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8101869" y="4973740"/>
            <a:ext cx="446838" cy="764287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99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0512" y="274638"/>
            <a:ext cx="3668772" cy="666022"/>
          </a:xfrm>
        </p:spPr>
        <p:txBody>
          <a:bodyPr>
            <a:normAutofit/>
          </a:bodyPr>
          <a:lstStyle/>
          <a:p>
            <a:r>
              <a:rPr lang="fr-FR" sz="2800" i="1" dirty="0" err="1" smtClean="0"/>
              <a:t>Pinus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nigra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ssp.laricio</a:t>
            </a:r>
            <a:endParaRPr lang="fr-FR" sz="2800" i="1" dirty="0"/>
          </a:p>
        </p:txBody>
      </p:sp>
      <p:pic>
        <p:nvPicPr>
          <p:cNvPr id="4" name="Image 3" descr="Pinus laricio 4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0660"/>
            <a:ext cx="8215047" cy="6161284"/>
          </a:xfrm>
          <a:prstGeom prst="rect">
            <a:avLst/>
          </a:prstGeom>
        </p:spPr>
      </p:pic>
      <p:pic>
        <p:nvPicPr>
          <p:cNvPr id="5" name="Image 4" descr="Pinus laricio Cône 5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850" y="3454151"/>
            <a:ext cx="5040150" cy="37801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3174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rocus corsicus-IMGP114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12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i="1" dirty="0" smtClean="0"/>
              <a:t> </a:t>
            </a:r>
            <a:endParaRPr lang="fr-FR" sz="28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" y="180572"/>
            <a:ext cx="247699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800" i="1" dirty="0" smtClean="0"/>
              <a:t>Crocus </a:t>
            </a:r>
            <a:r>
              <a:rPr lang="fr-FR" sz="2800" i="1" dirty="0" err="1" smtClean="0"/>
              <a:t>corsicus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5244461" y="6525829"/>
            <a:ext cx="1919716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Endémique </a:t>
            </a:r>
            <a:r>
              <a:rPr lang="fr-FR" sz="1400" dirty="0" err="1" smtClean="0">
                <a:solidFill>
                  <a:srgbClr val="FF0000"/>
                </a:solidFill>
              </a:rPr>
              <a:t>cyrno</a:t>
            </a:r>
            <a:r>
              <a:rPr lang="fr-FR" sz="1400" dirty="0" smtClean="0">
                <a:solidFill>
                  <a:srgbClr val="FF0000"/>
                </a:solidFill>
              </a:rPr>
              <a:t>-sarde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4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enaria balearica-IMGP12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545" y="3162970"/>
            <a:ext cx="4926704" cy="36950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07529" y="0"/>
            <a:ext cx="2599765" cy="42825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1800" i="1" dirty="0"/>
              <a:t/>
            </a:r>
            <a:br>
              <a:rPr lang="fr-FR" sz="1800" i="1" dirty="0"/>
            </a:br>
            <a:r>
              <a:rPr lang="fr-FR" sz="1800" i="1" dirty="0" smtClean="0"/>
              <a:t/>
            </a:r>
            <a:br>
              <a:rPr lang="fr-FR" sz="1800" i="1" dirty="0" smtClean="0"/>
            </a:br>
            <a:r>
              <a:rPr lang="fr-FR" sz="2200" i="1" dirty="0" err="1" smtClean="0"/>
              <a:t>Arenaria</a:t>
            </a:r>
            <a:r>
              <a:rPr lang="fr-FR" sz="2200" i="1" dirty="0" smtClean="0"/>
              <a:t> </a:t>
            </a:r>
            <a:r>
              <a:rPr lang="fr-FR" sz="2200" i="1" dirty="0" err="1" smtClean="0"/>
              <a:t>balearica</a:t>
            </a:r>
            <a:r>
              <a:rPr lang="fr-FR" sz="2200" i="1" dirty="0" smtClean="0"/>
              <a:t> </a:t>
            </a:r>
            <a:r>
              <a:rPr lang="fr-FR" sz="1800" i="1" dirty="0" smtClean="0"/>
              <a:t/>
            </a:r>
            <a:br>
              <a:rPr lang="fr-FR" sz="1800" i="1" dirty="0" smtClean="0"/>
            </a:br>
            <a:r>
              <a:rPr lang="fr-FR" sz="1800" i="1" dirty="0" smtClean="0"/>
              <a:t/>
            </a:r>
            <a:br>
              <a:rPr lang="fr-FR" sz="1800" i="1" dirty="0" smtClean="0"/>
            </a:br>
            <a:endParaRPr lang="fr-FR" sz="1800" i="1" dirty="0"/>
          </a:p>
        </p:txBody>
      </p:sp>
      <p:pic>
        <p:nvPicPr>
          <p:cNvPr id="5" name="Image 4" descr="Armeria multiceps 3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9" y="44823"/>
            <a:ext cx="4542120" cy="340658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9176" y="44823"/>
            <a:ext cx="230094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i="1" dirty="0" err="1" smtClean="0"/>
              <a:t>Armeria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multiceps</a:t>
            </a:r>
            <a:r>
              <a:rPr lang="fr-FR" sz="2000" i="1" dirty="0" smtClean="0"/>
              <a:t> : </a:t>
            </a:r>
            <a:r>
              <a:rPr lang="fr-FR" sz="1600" i="1" dirty="0" smtClean="0">
                <a:solidFill>
                  <a:srgbClr val="FF0000"/>
                </a:solidFill>
              </a:rPr>
              <a:t>endémique Corse</a:t>
            </a:r>
            <a:endParaRPr lang="fr-FR" sz="1600" i="1" dirty="0">
              <a:solidFill>
                <a:srgbClr val="FF0000"/>
              </a:solidFill>
            </a:endParaRPr>
          </a:p>
        </p:txBody>
      </p:sp>
      <p:pic>
        <p:nvPicPr>
          <p:cNvPr id="6" name="Image 5" descr="Armeria multiceps 645.JP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83" y="3331882"/>
            <a:ext cx="4520985" cy="3526118"/>
          </a:xfrm>
          <a:prstGeom prst="rect">
            <a:avLst/>
          </a:prstGeom>
        </p:spPr>
      </p:pic>
      <p:pic>
        <p:nvPicPr>
          <p:cNvPr id="9" name="Image 8" descr="Arenaria balearica-IMGP1220.JPG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266" y="428259"/>
            <a:ext cx="4580734" cy="275149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32702" y="3071503"/>
            <a:ext cx="2108269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End. </a:t>
            </a:r>
            <a:r>
              <a:rPr lang="fr-FR" sz="1200" dirty="0" err="1" smtClean="0">
                <a:solidFill>
                  <a:srgbClr val="FF0000"/>
                </a:solidFill>
              </a:rPr>
              <a:t>Cyrno</a:t>
            </a:r>
            <a:r>
              <a:rPr lang="fr-FR" sz="1200" dirty="0" smtClean="0">
                <a:solidFill>
                  <a:srgbClr val="FF0000"/>
                </a:solidFill>
              </a:rPr>
              <a:t>-sarde et </a:t>
            </a:r>
            <a:r>
              <a:rPr lang="fr-FR" sz="1200" dirty="0" err="1" smtClean="0">
                <a:solidFill>
                  <a:srgbClr val="FF0000"/>
                </a:solidFill>
              </a:rPr>
              <a:t>baléarique</a:t>
            </a:r>
            <a:endParaRPr lang="fr-F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4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Barbarea rupicola-IMGP103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420" y="24975"/>
            <a:ext cx="5733580" cy="71172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33882" y="123590"/>
            <a:ext cx="2181412" cy="41265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1800" i="1" dirty="0" err="1" smtClean="0"/>
              <a:t>Barbarea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rupicola</a:t>
            </a:r>
            <a:endParaRPr lang="fr-FR" sz="18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895578" y="6315732"/>
            <a:ext cx="1919716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Endémique</a:t>
            </a:r>
            <a:r>
              <a:rPr lang="fr-FR" sz="1400" dirty="0" smtClean="0"/>
              <a:t> </a:t>
            </a:r>
            <a:r>
              <a:rPr lang="fr-FR" sz="1400" dirty="0" err="1" smtClean="0"/>
              <a:t>cyrno</a:t>
            </a:r>
            <a:r>
              <a:rPr lang="fr-FR" sz="1400" dirty="0" smtClean="0"/>
              <a:t>-sarde</a:t>
            </a:r>
            <a:endParaRPr lang="fr-FR" sz="1400" dirty="0"/>
          </a:p>
        </p:txBody>
      </p:sp>
      <p:grpSp>
        <p:nvGrpSpPr>
          <p:cNvPr id="9" name="Grouper 8"/>
          <p:cNvGrpSpPr/>
          <p:nvPr/>
        </p:nvGrpSpPr>
        <p:grpSpPr>
          <a:xfrm>
            <a:off x="59908" y="123590"/>
            <a:ext cx="3303984" cy="7174472"/>
            <a:chOff x="75143" y="-2850"/>
            <a:chExt cx="3303984" cy="7174472"/>
          </a:xfrm>
        </p:grpSpPr>
        <p:grpSp>
          <p:nvGrpSpPr>
            <p:cNvPr id="8" name="Grouper 7"/>
            <p:cNvGrpSpPr/>
            <p:nvPr/>
          </p:nvGrpSpPr>
          <p:grpSpPr>
            <a:xfrm>
              <a:off x="75143" y="-2850"/>
              <a:ext cx="3303984" cy="7174472"/>
              <a:chOff x="75143" y="-2850"/>
              <a:chExt cx="3303984" cy="7174472"/>
            </a:xfrm>
          </p:grpSpPr>
          <p:pic>
            <p:nvPicPr>
              <p:cNvPr id="5" name="Image 4" descr="Arabis muricola-IMGP1206.JP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143" y="3353084"/>
                <a:ext cx="3303983" cy="3818538"/>
              </a:xfrm>
              <a:prstGeom prst="rect">
                <a:avLst/>
              </a:prstGeom>
            </p:spPr>
          </p:pic>
          <p:pic>
            <p:nvPicPr>
              <p:cNvPr id="4" name="Image 3" descr="Arabis muricola-IMGP1198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143" y="-2850"/>
                <a:ext cx="3303984" cy="4092535"/>
              </a:xfrm>
              <a:prstGeom prst="rect">
                <a:avLst/>
              </a:prstGeom>
            </p:spPr>
          </p:pic>
        </p:grpSp>
        <p:sp>
          <p:nvSpPr>
            <p:cNvPr id="3" name="ZoneTexte 2"/>
            <p:cNvSpPr txBox="1"/>
            <p:nvPr/>
          </p:nvSpPr>
          <p:spPr>
            <a:xfrm>
              <a:off x="1673412" y="3720353"/>
              <a:ext cx="1496974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i="1" dirty="0" err="1" smtClean="0"/>
                <a:t>Arabis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collina</a:t>
              </a:r>
              <a:r>
                <a:rPr lang="fr-FR" i="1" dirty="0" smtClean="0"/>
                <a:t> </a:t>
              </a:r>
            </a:p>
            <a:p>
              <a:r>
                <a:rPr lang="fr-FR" i="1" dirty="0" smtClean="0"/>
                <a:t>(</a:t>
              </a:r>
              <a:r>
                <a:rPr lang="fr-FR" sz="1400" i="1" dirty="0" smtClean="0"/>
                <a:t>ex. </a:t>
              </a:r>
              <a:r>
                <a:rPr lang="fr-FR" sz="1400" i="1" dirty="0" err="1" smtClean="0"/>
                <a:t>a.muricola</a:t>
              </a:r>
              <a:r>
                <a:rPr lang="fr-FR" sz="1400" i="1" dirty="0" smtClean="0"/>
                <a:t>)</a:t>
              </a:r>
              <a:endParaRPr lang="fr-FR" sz="1400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3498658" y="13027"/>
            <a:ext cx="185163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 smtClean="0"/>
              <a:t>Brassicaceae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79475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13766" y="56173"/>
            <a:ext cx="4527175" cy="651715"/>
          </a:xfrm>
        </p:spPr>
        <p:txBody>
          <a:bodyPr>
            <a:normAutofit/>
          </a:bodyPr>
          <a:lstStyle/>
          <a:p>
            <a:r>
              <a:rPr lang="fr-FR" sz="2800" dirty="0" smtClean="0"/>
              <a:t>Quelques </a:t>
            </a:r>
            <a:r>
              <a:rPr lang="fr-FR" sz="2800" dirty="0"/>
              <a:t>“</a:t>
            </a:r>
            <a:r>
              <a:rPr lang="fr-FR" sz="2800" smtClean="0"/>
              <a:t>petites plantes“ </a:t>
            </a:r>
            <a:endParaRPr lang="fr-FR" sz="2800" dirty="0"/>
          </a:p>
        </p:txBody>
      </p:sp>
      <p:grpSp>
        <p:nvGrpSpPr>
          <p:cNvPr id="4" name="Grouper 3"/>
          <p:cNvGrpSpPr/>
          <p:nvPr/>
        </p:nvGrpSpPr>
        <p:grpSpPr>
          <a:xfrm>
            <a:off x="-149415" y="-93879"/>
            <a:ext cx="4362824" cy="6799228"/>
            <a:chOff x="0" y="933068"/>
            <a:chExt cx="2779057" cy="5728453"/>
          </a:xfrm>
        </p:grpSpPr>
        <p:pic>
          <p:nvPicPr>
            <p:cNvPr id="8" name="Image 7" descr="Myosotis pusilla 67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353" y="1073522"/>
              <a:ext cx="2614704" cy="5587999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0" y="933068"/>
              <a:ext cx="2226235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i="1" dirty="0"/>
                <a:t>Myosotis </a:t>
              </a:r>
              <a:r>
                <a:rPr lang="fr-FR" i="1" dirty="0" err="1" smtClean="0"/>
                <a:t>pusilla</a:t>
              </a:r>
              <a:endParaRPr lang="fr-FR" i="1" dirty="0"/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4362824" y="3305735"/>
            <a:ext cx="4781175" cy="3552263"/>
            <a:chOff x="4362824" y="3305735"/>
            <a:chExt cx="4781175" cy="3552263"/>
          </a:xfrm>
        </p:grpSpPr>
        <p:pic>
          <p:nvPicPr>
            <p:cNvPr id="9" name="Image 8" descr="Gagea solerolei 53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7647" y="3305735"/>
              <a:ext cx="4736352" cy="3552263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4362824" y="4182792"/>
              <a:ext cx="1856124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i="1" dirty="0"/>
                <a:t>Gagea </a:t>
              </a:r>
              <a:r>
                <a:rPr lang="fr-FR" i="1" dirty="0" err="1" smtClean="0"/>
                <a:t>soleirolii</a:t>
              </a:r>
              <a:endParaRPr lang="fr-FR" i="1" dirty="0"/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4004235" y="86254"/>
            <a:ext cx="5139765" cy="3854823"/>
            <a:chOff x="3854821" y="12699"/>
            <a:chExt cx="5139765" cy="3854823"/>
          </a:xfrm>
        </p:grpSpPr>
        <p:pic>
          <p:nvPicPr>
            <p:cNvPr id="3" name="Image 2" descr="Saxifraga cervicornis 54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4821" y="12699"/>
              <a:ext cx="5139765" cy="3854823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4213410" y="12699"/>
              <a:ext cx="2211294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i="1" dirty="0" err="1"/>
                <a:t>Saxifraga</a:t>
              </a:r>
              <a:r>
                <a:rPr lang="fr-FR" i="1" dirty="0"/>
                <a:t> </a:t>
              </a:r>
              <a:r>
                <a:rPr lang="fr-FR" i="1" dirty="0" err="1"/>
                <a:t>c</a:t>
              </a:r>
              <a:r>
                <a:rPr lang="fr-FR" i="1" dirty="0" err="1" smtClean="0"/>
                <a:t>ervicornis</a:t>
              </a:r>
              <a:endParaRPr lang="fr-FR" i="1" dirty="0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5244461" y="3633300"/>
            <a:ext cx="1919716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Endémique </a:t>
            </a:r>
            <a:r>
              <a:rPr lang="fr-FR" sz="1400" dirty="0" err="1" smtClean="0">
                <a:solidFill>
                  <a:srgbClr val="FF0000"/>
                </a:solidFill>
              </a:rPr>
              <a:t>cyrno</a:t>
            </a:r>
            <a:r>
              <a:rPr lang="fr-FR" sz="1400" dirty="0" smtClean="0">
                <a:solidFill>
                  <a:srgbClr val="FF0000"/>
                </a:solidFill>
              </a:rPr>
              <a:t>-sarde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453554" y="6547624"/>
            <a:ext cx="2437447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Endémique ibéro-</a:t>
            </a:r>
            <a:r>
              <a:rPr lang="fr-FR" sz="1400" dirty="0" err="1" smtClean="0">
                <a:solidFill>
                  <a:srgbClr val="FF0000"/>
                </a:solidFill>
              </a:rPr>
              <a:t>cyrno</a:t>
            </a:r>
            <a:r>
              <a:rPr lang="fr-FR" sz="1400" dirty="0" smtClean="0">
                <a:solidFill>
                  <a:srgbClr val="FF0000"/>
                </a:solidFill>
              </a:rPr>
              <a:t>-sarde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6147047"/>
            <a:ext cx="2910925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Provence, Corse, Sardaigne, Maghreb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0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iguilles 39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" y="0"/>
            <a:ext cx="9144000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11176" y="274638"/>
            <a:ext cx="5175624" cy="606891"/>
          </a:xfrm>
        </p:spPr>
        <p:txBody>
          <a:bodyPr>
            <a:normAutofit/>
          </a:bodyPr>
          <a:lstStyle/>
          <a:p>
            <a:r>
              <a:rPr lang="fr-FR" sz="2400" smtClean="0"/>
              <a:t>Et ensuite</a:t>
            </a:r>
            <a:r>
              <a:rPr lang="is-IS" sz="2400" smtClean="0"/>
              <a:t>…</a:t>
            </a:r>
            <a:r>
              <a:rPr lang="is-IS" sz="2400" dirty="0" smtClean="0"/>
              <a:t>.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3370699" y="1207353"/>
            <a:ext cx="7779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n</a:t>
            </a:r>
            <a:r>
              <a:rPr lang="fr-FR" sz="2000" dirty="0" smtClean="0"/>
              <a:t>ous quittons la montagne pour retrouver la côte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429937" y="5934669"/>
            <a:ext cx="7876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Merci pour votre attention</a:t>
            </a:r>
            <a:endParaRPr lang="fr-FR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59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982350"/>
            <a:ext cx="7772400" cy="14700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Arial Black"/>
                <a:cs typeface="Arial Black"/>
              </a:rPr>
              <a:t>Herborisation en Corse du SUD</a:t>
            </a:r>
            <a:endParaRPr lang="fr-FR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5800" y="5934670"/>
            <a:ext cx="3828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FFFF"/>
                </a:solidFill>
              </a:rPr>
              <a:t>2</a:t>
            </a:r>
            <a:r>
              <a:rPr lang="fr-FR" sz="3600" baseline="30000" dirty="0" smtClean="0">
                <a:solidFill>
                  <a:srgbClr val="FFFFFF"/>
                </a:solidFill>
              </a:rPr>
              <a:t>e</a:t>
            </a:r>
            <a:r>
              <a:rPr lang="fr-FR" sz="3600" dirty="0" smtClean="0">
                <a:solidFill>
                  <a:srgbClr val="FFFFFF"/>
                </a:solidFill>
              </a:rPr>
              <a:t> partie : </a:t>
            </a:r>
            <a:r>
              <a:rPr lang="fr-FR" dirty="0" smtClean="0">
                <a:solidFill>
                  <a:srgbClr val="FFFFFF"/>
                </a:solidFill>
              </a:rPr>
              <a:t>Liliane Roubaudi</a:t>
            </a:r>
          </a:p>
          <a:p>
            <a:r>
              <a:rPr lang="fr-FR" dirty="0" smtClean="0">
                <a:solidFill>
                  <a:srgbClr val="FFFFFF"/>
                </a:solidFill>
              </a:rPr>
              <a:t>photos :  Didier Roubaudi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5" name="Image 4" descr="TISON J.M.- 2017-09-07 à 13.52.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53" y="201364"/>
            <a:ext cx="2189093" cy="2178718"/>
          </a:xfrm>
          <a:prstGeom prst="rect">
            <a:avLst/>
          </a:prstGeom>
        </p:spPr>
      </p:pic>
      <p:sp>
        <p:nvSpPr>
          <p:cNvPr id="6" name="Flèche vers la gauche 5"/>
          <p:cNvSpPr/>
          <p:nvPr/>
        </p:nvSpPr>
        <p:spPr>
          <a:xfrm>
            <a:off x="2466146" y="820946"/>
            <a:ext cx="4364265" cy="1115248"/>
          </a:xfrm>
          <a:prstGeom prst="lef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Pilotée par J.M. </a:t>
            </a:r>
            <a:r>
              <a:rPr lang="fr-FR" sz="2400" b="1" dirty="0" err="1" smtClean="0">
                <a:solidFill>
                  <a:srgbClr val="FF0000"/>
                </a:solidFill>
              </a:rPr>
              <a:t>Tison</a:t>
            </a:r>
            <a:r>
              <a:rPr lang="fr-FR" sz="2400" b="1" dirty="0" err="1" smtClean="0">
                <a:solidFill>
                  <a:prstClr val="white"/>
                </a:solidFill>
              </a:rPr>
              <a:t>e</a:t>
            </a:r>
            <a:r>
              <a:rPr lang="fr-FR" sz="2400" b="1" dirty="0" smtClean="0">
                <a:solidFill>
                  <a:prstClr val="white"/>
                </a:solidFill>
              </a:rPr>
              <a:t> </a:t>
            </a:r>
            <a:endParaRPr lang="fr-FR" sz="2400" b="1" dirty="0">
              <a:solidFill>
                <a:prstClr val="white"/>
              </a:solidFill>
            </a:endParaRPr>
          </a:p>
        </p:txBody>
      </p:sp>
      <p:pic>
        <p:nvPicPr>
          <p:cNvPr id="7" name="Image 6" descr="Logo Linnéen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4452375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2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3292" y="-434988"/>
            <a:ext cx="8229600" cy="869975"/>
          </a:xfrm>
        </p:spPr>
        <p:txBody>
          <a:bodyPr>
            <a:normAutofit/>
          </a:bodyPr>
          <a:lstStyle/>
          <a:p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99997" y="125033"/>
            <a:ext cx="676713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prstClr val="black"/>
                </a:solidFill>
              </a:rPr>
              <a:t>Pointe de la </a:t>
            </a:r>
            <a:r>
              <a:rPr lang="fr-FR" sz="2800" dirty="0" err="1" smtClean="0">
                <a:solidFill>
                  <a:prstClr val="black"/>
                </a:solidFill>
              </a:rPr>
              <a:t>Chiappa</a:t>
            </a:r>
            <a:r>
              <a:rPr lang="fr-FR" sz="2800" dirty="0" smtClean="0">
                <a:solidFill>
                  <a:prstClr val="black"/>
                </a:solidFill>
              </a:rPr>
              <a:t> à l’est de Porto-Vecchio</a:t>
            </a:r>
            <a:endParaRPr lang="fr-FR" sz="28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Jean-Marc\Desktop\IMAG03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8253"/>
            <a:ext cx="10064703" cy="563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Pointe Chiappa-07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808" y="865328"/>
            <a:ext cx="4106739" cy="28041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4" name="Flèche vers le haut 3"/>
          <p:cNvSpPr/>
          <p:nvPr/>
        </p:nvSpPr>
        <p:spPr>
          <a:xfrm>
            <a:off x="8294081" y="1899225"/>
            <a:ext cx="168579" cy="71923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3292" y="-344943"/>
            <a:ext cx="8229600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Succowia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balearica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Brassicaceae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"/>
          <a:stretch/>
        </p:blipFill>
        <p:spPr>
          <a:xfrm>
            <a:off x="0" y="462269"/>
            <a:ext cx="7016273" cy="4928096"/>
          </a:xfrm>
        </p:spPr>
      </p:pic>
      <p:sp>
        <p:nvSpPr>
          <p:cNvPr id="7" name="ZoneTexte 6"/>
          <p:cNvSpPr txBox="1"/>
          <p:nvPr/>
        </p:nvSpPr>
        <p:spPr>
          <a:xfrm>
            <a:off x="7016273" y="3206338"/>
            <a:ext cx="1998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fr-FR" dirty="0" smtClean="0">
                <a:solidFill>
                  <a:prstClr val="black"/>
                </a:solidFill>
              </a:rPr>
              <a:t>  Feuilles pétiolées et </a:t>
            </a:r>
            <a:r>
              <a:rPr lang="fr-FR" dirty="0" err="1" smtClean="0">
                <a:solidFill>
                  <a:prstClr val="black"/>
                </a:solidFill>
              </a:rPr>
              <a:t>pennatiséquées</a:t>
            </a:r>
            <a:r>
              <a:rPr lang="fr-FR" dirty="0" smtClean="0">
                <a:solidFill>
                  <a:prstClr val="black"/>
                </a:solidFill>
              </a:rPr>
              <a:t>  </a:t>
            </a:r>
            <a:endParaRPr lang="fr-FR" dirty="0">
              <a:solidFill>
                <a:prstClr val="black"/>
              </a:solidFill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480142" y="658651"/>
            <a:ext cx="8534142" cy="6042319"/>
            <a:chOff x="480142" y="658651"/>
            <a:chExt cx="8534142" cy="6042319"/>
          </a:xfrm>
        </p:grpSpPr>
        <p:pic>
          <p:nvPicPr>
            <p:cNvPr id="6" name="Image 5" descr="Succowia balearica-IMGP1281.JPG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9007" y="658651"/>
              <a:ext cx="4745277" cy="6042319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480142" y="2757141"/>
              <a:ext cx="4693004" cy="646331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prstClr val="black"/>
                  </a:solidFill>
                </a:rPr>
                <a:t>Silicules </a:t>
              </a:r>
              <a:r>
                <a:rPr lang="fr-FR" dirty="0" err="1" smtClean="0">
                  <a:solidFill>
                    <a:prstClr val="black"/>
                  </a:solidFill>
                </a:rPr>
                <a:t>subglobuleuses</a:t>
              </a:r>
              <a:r>
                <a:rPr lang="fr-FR" dirty="0" smtClean="0">
                  <a:solidFill>
                    <a:prstClr val="black"/>
                  </a:solidFill>
                </a:rPr>
                <a:t>, hérissées de longs  </a:t>
              </a:r>
              <a:r>
                <a:rPr lang="fr-FR" dirty="0" smtClean="0">
                  <a:solidFill>
                    <a:prstClr val="black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fr-FR" dirty="0" smtClean="0">
                  <a:solidFill>
                    <a:prstClr val="black"/>
                  </a:solidFill>
                </a:rPr>
                <a:t> aiguillons coniques</a:t>
              </a:r>
              <a:endParaRPr lang="fr-FR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43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64727" y="-296862"/>
            <a:ext cx="3498165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Asparagus </a:t>
            </a:r>
            <a:r>
              <a:rPr lang="fr-FR" sz="2000" b="1" i="1" dirty="0" err="1" smtClean="0"/>
              <a:t>albus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Asparagaceae</a:t>
            </a:r>
            <a:r>
              <a:rPr lang="fr-FR" sz="2000" b="1" dirty="0" smtClean="0"/>
              <a:t>) </a:t>
            </a:r>
            <a:endParaRPr lang="fr-FR" sz="2000" b="1" dirty="0"/>
          </a:p>
        </p:txBody>
      </p:sp>
      <p:pic>
        <p:nvPicPr>
          <p:cNvPr id="4" name="Espace réservé du contenu 3" descr="Asparagus albus-IMGP128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" r="-567"/>
          <a:stretch/>
        </p:blipFill>
        <p:spPr>
          <a:xfrm>
            <a:off x="0" y="0"/>
            <a:ext cx="5188634" cy="6858000"/>
          </a:xfrm>
        </p:spPr>
      </p:pic>
      <p:grpSp>
        <p:nvGrpSpPr>
          <p:cNvPr id="7" name="Grouper 6"/>
          <p:cNvGrpSpPr/>
          <p:nvPr/>
        </p:nvGrpSpPr>
        <p:grpSpPr>
          <a:xfrm>
            <a:off x="3921869" y="1161716"/>
            <a:ext cx="5222131" cy="5498791"/>
            <a:chOff x="3921869" y="1161716"/>
            <a:chExt cx="5222131" cy="549879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1869" y="1161716"/>
              <a:ext cx="5222131" cy="3916598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sp>
          <p:nvSpPr>
            <p:cNvPr id="6" name="Rectangle avec flèche vers le haut 5"/>
            <p:cNvSpPr/>
            <p:nvPr/>
          </p:nvSpPr>
          <p:spPr>
            <a:xfrm>
              <a:off x="5188634" y="5235468"/>
              <a:ext cx="3841139" cy="1425039"/>
            </a:xfrm>
            <a:prstGeom prst="upArrowCallout">
              <a:avLst/>
            </a:prstGeom>
            <a:solidFill>
              <a:srgbClr val="FFFFFF"/>
            </a:solidFill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prstClr val="black"/>
                  </a:solidFill>
                </a:rPr>
                <a:t>Cladodes linéaires, à 3 – 4 angles, fasciculés par 8- 12 à l’aisselle d’une forte épine blanche</a:t>
              </a:r>
              <a:endParaRPr lang="fr-FR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7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2208" y="66943"/>
            <a:ext cx="4641792" cy="64505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err="1" smtClean="0"/>
              <a:t>Ranunculus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parvifloru</a:t>
            </a:r>
            <a:r>
              <a:rPr lang="fr-FR" sz="2800" dirty="0" err="1" smtClean="0"/>
              <a:t>s</a:t>
            </a:r>
            <a:r>
              <a:rPr lang="fr-FR" sz="2800" dirty="0" smtClean="0"/>
              <a:t> </a:t>
            </a:r>
            <a:endParaRPr lang="fr-FR" sz="2800" dirty="0"/>
          </a:p>
        </p:txBody>
      </p:sp>
      <p:pic>
        <p:nvPicPr>
          <p:cNvPr id="4" name="Image 3" descr="Ranunculus parviflorus-DSC0880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294" y="703857"/>
            <a:ext cx="4082248" cy="6154143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84668" y="-37480"/>
            <a:ext cx="4551214" cy="6792857"/>
            <a:chOff x="84668" y="-37480"/>
            <a:chExt cx="4551214" cy="6792857"/>
          </a:xfrm>
        </p:grpSpPr>
        <p:pic>
          <p:nvPicPr>
            <p:cNvPr id="3" name="Image 2" descr="img-000738002X3L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68" y="-37480"/>
              <a:ext cx="4551214" cy="6792857"/>
            </a:xfrm>
            <a:prstGeom prst="rect">
              <a:avLst/>
            </a:prstGeom>
          </p:spPr>
        </p:pic>
        <p:cxnSp>
          <p:nvCxnSpPr>
            <p:cNvPr id="6" name="Connecteur droit avec flèche 5"/>
            <p:cNvCxnSpPr/>
            <p:nvPr/>
          </p:nvCxnSpPr>
          <p:spPr>
            <a:xfrm flipV="1">
              <a:off x="1093576" y="2600476"/>
              <a:ext cx="369948" cy="7828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048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39150" y="274638"/>
            <a:ext cx="2847649" cy="406902"/>
          </a:xfrm>
        </p:spPr>
        <p:txBody>
          <a:bodyPr>
            <a:normAutofit fontScale="90000"/>
          </a:bodyPr>
          <a:lstStyle/>
          <a:p>
            <a:r>
              <a:rPr lang="fr-FR" sz="2000" b="1" i="1" dirty="0" err="1" smtClean="0"/>
              <a:t>Bellium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bellidioides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Asteraceae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Bellium bellioides-IMGP131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9946" y="16075"/>
            <a:ext cx="6334481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5514535" y="1446751"/>
            <a:ext cx="362946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Plante vivace à souche stolonifère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04593" y="41634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14535" y="2186201"/>
            <a:ext cx="362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Feuilles toutes radicales, en rosette, longuement pétiolées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643154" y="3681177"/>
            <a:ext cx="304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Capitule solitaire et terminal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643154" y="4822502"/>
            <a:ext cx="337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Se rencontre aussi en Sardaigne et aux Baléares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514536" y="6122877"/>
            <a:ext cx="373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Endémique Corse-Sardaigne-Baléares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36435" y="274638"/>
            <a:ext cx="3307564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Limonium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contortirameum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Plombaginaceae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Limonium contartiraneum =L. articulatum-IMGP132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4255"/>
            <a:ext cx="6017878" cy="4525963"/>
          </a:xfrm>
        </p:spPr>
      </p:pic>
      <p:pic>
        <p:nvPicPr>
          <p:cNvPr id="5" name="Image 4" descr="Limonium contartirameum-IMGP133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589" y="2931163"/>
            <a:ext cx="5820410" cy="392683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1684" y="5623976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Endémique Corse-Sardaigne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8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78360" y="274638"/>
            <a:ext cx="3065640" cy="692928"/>
          </a:xfrm>
        </p:spPr>
        <p:txBody>
          <a:bodyPr>
            <a:normAutofit fontScale="90000"/>
          </a:bodyPr>
          <a:lstStyle/>
          <a:p>
            <a:r>
              <a:rPr lang="fr-FR" sz="2000" b="1" i="1" dirty="0" smtClean="0"/>
              <a:t>Allium </a:t>
            </a:r>
            <a:r>
              <a:rPr lang="fr-FR" sz="2000" b="1" i="1" dirty="0" err="1" smtClean="0"/>
              <a:t>commutatum</a:t>
            </a:r>
            <a:r>
              <a:rPr lang="fr-FR" sz="2000" b="1" i="1" dirty="0" smtClean="0"/>
              <a:t> 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Amaryllidaceae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Allium commutatum-IMGP176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843" y="2332037"/>
            <a:ext cx="3916157" cy="4525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1827"/>
            <a:ext cx="5116173" cy="511617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4082480" cy="3402067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9809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2993819" cy="11430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Dans la lagune aux oiseaux (</a:t>
            </a:r>
            <a:r>
              <a:rPr lang="fr-FR" sz="2000" b="1" dirty="0" err="1" smtClean="0"/>
              <a:t>Arje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Vecchie</a:t>
            </a:r>
            <a:r>
              <a:rPr lang="fr-FR" sz="2000" b="1" dirty="0" smtClean="0"/>
              <a:t>) :</a:t>
            </a:r>
            <a:endParaRPr lang="fr-FR" sz="2000" b="1" dirty="0"/>
          </a:p>
        </p:txBody>
      </p:sp>
      <p:pic>
        <p:nvPicPr>
          <p:cNvPr id="4" name="Espace réservé du contenu 3" descr="Palumbagio-Iétang-IMGP145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21"/>
          <a:stretch/>
        </p:blipFill>
        <p:spPr>
          <a:xfrm>
            <a:off x="-105842" y="2332037"/>
            <a:ext cx="5881797" cy="4525963"/>
          </a:xfrm>
        </p:spPr>
      </p:pic>
      <p:pic>
        <p:nvPicPr>
          <p:cNvPr id="5" name="Image 4" descr="Ranunculus peltatus-IMGP135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028" y="0"/>
            <a:ext cx="4869972" cy="436349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53961" y="4701765"/>
            <a:ext cx="279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prstClr val="black"/>
                </a:solidFill>
              </a:rPr>
              <a:t>Ranunculus</a:t>
            </a:r>
            <a:r>
              <a:rPr lang="fr-FR" b="1" i="1" dirty="0" smtClean="0">
                <a:solidFill>
                  <a:prstClr val="black"/>
                </a:solidFill>
              </a:rPr>
              <a:t> </a:t>
            </a:r>
            <a:r>
              <a:rPr lang="fr-FR" b="1" i="1" dirty="0" err="1" smtClean="0">
                <a:solidFill>
                  <a:prstClr val="black"/>
                </a:solidFill>
              </a:rPr>
              <a:t>peltatus</a:t>
            </a:r>
            <a:endParaRPr lang="fr-FR" b="1" i="1" dirty="0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967693" y="5071097"/>
            <a:ext cx="2983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</a:rPr>
              <a:t>Feuilles flottantes trilobées</a:t>
            </a:r>
            <a:endParaRPr lang="fr-FR" sz="1400" dirty="0">
              <a:solidFill>
                <a:prstClr val="black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948010" y="1033898"/>
            <a:ext cx="8003206" cy="5824102"/>
            <a:chOff x="948010" y="1033898"/>
            <a:chExt cx="8003206" cy="5824102"/>
          </a:xfrm>
        </p:grpSpPr>
        <p:sp>
          <p:nvSpPr>
            <p:cNvPr id="8" name="ZoneTexte 7"/>
            <p:cNvSpPr txBox="1"/>
            <p:nvPr/>
          </p:nvSpPr>
          <p:spPr>
            <a:xfrm>
              <a:off x="5967693" y="5596533"/>
              <a:ext cx="29835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prstClr val="black"/>
                  </a:solidFill>
                </a:rPr>
                <a:t>Feuilles submergées en lanières, se mettant parfois en pinceau quand on les sort de l’eau</a:t>
              </a:r>
              <a:endParaRPr lang="fr-FR" sz="1400" dirty="0">
                <a:solidFill>
                  <a:prstClr val="black"/>
                </a:solidFill>
              </a:endParaRPr>
            </a:p>
          </p:txBody>
        </p:sp>
        <p:pic>
          <p:nvPicPr>
            <p:cNvPr id="9" name="Image 8" descr="Ranunculus peltatus-IMGP1355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010" y="1033898"/>
              <a:ext cx="2477249" cy="5824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26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06194" y="274638"/>
            <a:ext cx="2880606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Eudianthe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laeta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Caryophyllaceae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96916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916" y="1859539"/>
            <a:ext cx="3283488" cy="3940185"/>
          </a:xfrm>
          <a:prstGeom prst="rect">
            <a:avLst/>
          </a:prstGeom>
        </p:spPr>
      </p:pic>
      <p:sp>
        <p:nvSpPr>
          <p:cNvPr id="3" name="Rectangle avec flèche vers le haut 2"/>
          <p:cNvSpPr/>
          <p:nvPr/>
        </p:nvSpPr>
        <p:spPr>
          <a:xfrm>
            <a:off x="7515106" y="5472914"/>
            <a:ext cx="1628894" cy="550663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1100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Capsule à 5 valves bidentées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4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8683" y="-296862"/>
            <a:ext cx="2539922" cy="869975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fr-FR" sz="2800" dirty="0" err="1" smtClean="0"/>
              <a:t>Palombaggia</a:t>
            </a:r>
            <a:endParaRPr lang="fr-FR" sz="2800" dirty="0"/>
          </a:p>
        </p:txBody>
      </p:sp>
      <p:pic>
        <p:nvPicPr>
          <p:cNvPr id="3" name="Image 2" descr="Palombagio-IMGP145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962" y="942445"/>
            <a:ext cx="9365962" cy="6858000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426200" y="10397066"/>
            <a:ext cx="668867" cy="4740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75463" y="1134441"/>
            <a:ext cx="62037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b="1" dirty="0">
              <a:solidFill>
                <a:prstClr val="white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9396" y="573113"/>
            <a:ext cx="943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Lieudit situé sur la commune de Porto </a:t>
            </a:r>
            <a:r>
              <a:rPr lang="fr-FR" dirty="0" err="1" smtClean="0">
                <a:solidFill>
                  <a:srgbClr val="FFFFFF"/>
                </a:solidFill>
              </a:rPr>
              <a:t>Vecchio</a:t>
            </a:r>
            <a:r>
              <a:rPr lang="fr-FR" dirty="0" smtClean="0">
                <a:solidFill>
                  <a:srgbClr val="FFFFFF"/>
                </a:solidFill>
              </a:rPr>
              <a:t>, l’une des plus belles plages de la Corse du Sud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0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80" y="112380"/>
            <a:ext cx="13062621" cy="67793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2594" y="274638"/>
            <a:ext cx="3854205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La </a:t>
            </a:r>
            <a:r>
              <a:rPr lang="fr-FR" sz="2400" b="1" dirty="0" err="1" smtClean="0"/>
              <a:t>Punta</a:t>
            </a:r>
            <a:r>
              <a:rPr lang="fr-FR" sz="2400" b="1" dirty="0" smtClean="0"/>
              <a:t> di </a:t>
            </a:r>
            <a:r>
              <a:rPr lang="fr-FR" sz="2400" b="1" dirty="0" err="1" smtClean="0"/>
              <a:t>Colombara</a:t>
            </a:r>
            <a:r>
              <a:rPr lang="fr-FR" sz="2400" b="1" dirty="0" smtClean="0"/>
              <a:t> :</a:t>
            </a:r>
            <a:endParaRPr lang="fr-FR" sz="2400" b="1" dirty="0"/>
          </a:p>
        </p:txBody>
      </p:sp>
      <p:sp>
        <p:nvSpPr>
          <p:cNvPr id="7" name="Rectangle avec flèche vers le haut 6"/>
          <p:cNvSpPr/>
          <p:nvPr/>
        </p:nvSpPr>
        <p:spPr>
          <a:xfrm>
            <a:off x="6540860" y="1157516"/>
            <a:ext cx="2145939" cy="1460942"/>
          </a:xfrm>
          <a:prstGeom prst="upArrow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prstClr val="black"/>
                </a:solidFill>
              </a:rPr>
              <a:t>Chaos granitique qui sépare la plage de </a:t>
            </a:r>
            <a:r>
              <a:rPr lang="fr-FR" sz="1400" b="1" dirty="0" err="1" smtClean="0">
                <a:solidFill>
                  <a:prstClr val="black"/>
                </a:solidFill>
              </a:rPr>
              <a:t>Tamaricciu</a:t>
            </a:r>
            <a:r>
              <a:rPr lang="fr-FR" sz="1400" b="1" dirty="0" smtClean="0">
                <a:solidFill>
                  <a:prstClr val="black"/>
                </a:solidFill>
              </a:rPr>
              <a:t> et celle de </a:t>
            </a:r>
            <a:r>
              <a:rPr lang="fr-FR" sz="1400" b="1" dirty="0" err="1" smtClean="0">
                <a:solidFill>
                  <a:prstClr val="black"/>
                </a:solidFill>
              </a:rPr>
              <a:t>Palumbaggia</a:t>
            </a:r>
            <a:endParaRPr lang="fr-FR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9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3679" y="0"/>
            <a:ext cx="4982513" cy="775229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A la </a:t>
            </a:r>
            <a:r>
              <a:rPr lang="fr-FR" sz="2000" b="1" i="1" dirty="0" err="1" smtClean="0"/>
              <a:t>Punta</a:t>
            </a:r>
            <a:r>
              <a:rPr lang="fr-FR" sz="2000" b="1" i="1" dirty="0" smtClean="0"/>
              <a:t> di </a:t>
            </a:r>
            <a:r>
              <a:rPr lang="fr-FR" sz="2000" b="1" i="1" dirty="0" err="1" smtClean="0"/>
              <a:t>Colombara</a:t>
            </a:r>
            <a:r>
              <a:rPr lang="fr-FR" sz="2000" b="1" i="1" dirty="0" smtClean="0"/>
              <a:t> : </a:t>
            </a:r>
            <a:r>
              <a:rPr lang="fr-FR" sz="2000" b="1" i="1" dirty="0" err="1" smtClean="0"/>
              <a:t>Silene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velutina</a:t>
            </a:r>
            <a:endParaRPr lang="fr-FR" sz="2000" b="1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6299199" y="6103487"/>
            <a:ext cx="269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Endémique </a:t>
            </a:r>
            <a:r>
              <a:rPr lang="fr-FR" b="1" dirty="0" err="1" smtClean="0">
                <a:solidFill>
                  <a:srgbClr val="FF0000"/>
                </a:solidFill>
              </a:rPr>
              <a:t>cyrno</a:t>
            </a:r>
            <a:r>
              <a:rPr lang="fr-FR" b="1" dirty="0" smtClean="0">
                <a:solidFill>
                  <a:srgbClr val="FF0000"/>
                </a:solidFill>
              </a:rPr>
              <a:t>-sarde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Jean-Marc\Desktop\IMGP32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5229"/>
            <a:ext cx="5734679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Jean-Marc\Desktop\IMGP32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1541" y="237653"/>
            <a:ext cx="2985296" cy="4458759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3206" y="-168540"/>
            <a:ext cx="3428526" cy="775229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Vicia </a:t>
            </a:r>
            <a:r>
              <a:rPr lang="fr-FR" sz="2000" b="1" i="1" dirty="0" err="1" smtClean="0"/>
              <a:t>elegantissima</a:t>
            </a:r>
            <a:endParaRPr lang="fr-FR" sz="2000" b="1" i="1" dirty="0"/>
          </a:p>
        </p:txBody>
      </p:sp>
      <p:pic>
        <p:nvPicPr>
          <p:cNvPr id="12290" name="Picture 2" descr="C:\Users\Jean-Marc\Desktop\IMGP280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6690"/>
            <a:ext cx="8131940" cy="598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00" y="174714"/>
            <a:ext cx="24130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erapis cordigera-IMGP140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69822" cy="6969497"/>
          </a:xfrm>
        </p:spPr>
      </p:pic>
      <p:sp>
        <p:nvSpPr>
          <p:cNvPr id="5" name="ZoneTexte 4"/>
          <p:cNvSpPr txBox="1"/>
          <p:nvPr/>
        </p:nvSpPr>
        <p:spPr>
          <a:xfrm>
            <a:off x="5128976" y="6214623"/>
            <a:ext cx="4015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fr-FR" b="1" dirty="0" smtClean="0">
                <a:solidFill>
                  <a:srgbClr val="FF0000"/>
                </a:solidFill>
              </a:rPr>
              <a:t>Endémique </a:t>
            </a:r>
            <a:r>
              <a:rPr lang="fr-FR" b="1" dirty="0" err="1" smtClean="0">
                <a:solidFill>
                  <a:srgbClr val="FF0000"/>
                </a:solidFill>
              </a:rPr>
              <a:t>cyrno</a:t>
            </a:r>
            <a:r>
              <a:rPr lang="fr-FR" b="1" dirty="0" smtClean="0">
                <a:solidFill>
                  <a:srgbClr val="FF0000"/>
                </a:solidFill>
              </a:rPr>
              <a:t>-sarde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664" y="445840"/>
            <a:ext cx="2172618" cy="217261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0471" y="274638"/>
            <a:ext cx="3719974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Serapias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nurrica</a:t>
            </a:r>
            <a:endParaRPr lang="fr-FR" sz="2000" b="1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7799583" y="1202468"/>
            <a:ext cx="1344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 err="1" smtClean="0">
                <a:solidFill>
                  <a:prstClr val="black"/>
                </a:solidFill>
              </a:rPr>
              <a:t>Serapias</a:t>
            </a:r>
            <a:r>
              <a:rPr lang="fr-FR" sz="1400" b="1" i="1" dirty="0" smtClean="0">
                <a:solidFill>
                  <a:prstClr val="black"/>
                </a:solidFill>
              </a:rPr>
              <a:t> lingua</a:t>
            </a:r>
            <a:endParaRPr lang="fr-FR" sz="1400" b="1" i="1" dirty="0">
              <a:solidFill>
                <a:prstClr val="black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976" y="2955599"/>
            <a:ext cx="2400878" cy="240087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529854" y="3259025"/>
            <a:ext cx="1614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 err="1" smtClean="0">
                <a:solidFill>
                  <a:prstClr val="black"/>
                </a:solidFill>
              </a:rPr>
              <a:t>Serapias</a:t>
            </a:r>
            <a:r>
              <a:rPr lang="fr-FR" sz="1400" b="1" i="1" dirty="0" smtClean="0">
                <a:solidFill>
                  <a:prstClr val="black"/>
                </a:solidFill>
              </a:rPr>
              <a:t> </a:t>
            </a:r>
            <a:r>
              <a:rPr lang="fr-FR" sz="1400" b="1" i="1" dirty="0" err="1" smtClean="0">
                <a:solidFill>
                  <a:prstClr val="black"/>
                </a:solidFill>
              </a:rPr>
              <a:t>cordigera</a:t>
            </a:r>
            <a:endParaRPr lang="fr-FR" sz="1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5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ythrum17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381" y="-180467"/>
            <a:ext cx="7927691" cy="757065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768" y="-64138"/>
            <a:ext cx="3794231" cy="84662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i="1" dirty="0" smtClean="0"/>
              <a:t>Lythrum </a:t>
            </a:r>
            <a:r>
              <a:rPr lang="fr-FR" sz="2800" i="1" dirty="0" err="1" smtClean="0"/>
              <a:t>junceum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26532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5473" y="274638"/>
            <a:ext cx="3428526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Juniperus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oxycedrus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err="1" smtClean="0"/>
              <a:t>subsp</a:t>
            </a:r>
            <a:r>
              <a:rPr lang="fr-FR" sz="2000" b="1" dirty="0" smtClean="0"/>
              <a:t>. </a:t>
            </a:r>
            <a:r>
              <a:rPr lang="fr-FR" sz="2000" b="1" i="1" dirty="0" err="1" smtClean="0"/>
              <a:t>macrocarpa</a:t>
            </a:r>
            <a:endParaRPr lang="fr-FR" sz="2000" b="1" i="1" dirty="0"/>
          </a:p>
        </p:txBody>
      </p:sp>
      <p:pic>
        <p:nvPicPr>
          <p:cNvPr id="9218" name="Picture 2" descr="C:\Users\Jean-Marc\Desktop\IMGP619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1454" y="1496483"/>
            <a:ext cx="6362701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Jean-Marc\Desktop\IMGP62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72" y="1057945"/>
            <a:ext cx="4932628" cy="4475551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73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69876"/>
            <a:ext cx="4293141" cy="893762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Juniperus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phoenicea</a:t>
            </a:r>
            <a:r>
              <a:rPr lang="fr-FR" sz="2000" b="1" i="1" dirty="0"/>
              <a:t> </a:t>
            </a:r>
            <a:r>
              <a:rPr lang="fr-FR" sz="2000" b="1" dirty="0" err="1" smtClean="0"/>
              <a:t>subsp</a:t>
            </a:r>
            <a:r>
              <a:rPr lang="fr-FR" sz="2000" b="1" dirty="0" smtClean="0"/>
              <a:t>. </a:t>
            </a:r>
            <a:r>
              <a:rPr lang="fr-FR" sz="2000" b="1" i="1" dirty="0" err="1" smtClean="0"/>
              <a:t>turbinata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aplati par le vent…</a:t>
            </a:r>
            <a:endParaRPr lang="fr-FR" sz="2000" b="1" dirty="0"/>
          </a:p>
        </p:txBody>
      </p:sp>
      <p:pic>
        <p:nvPicPr>
          <p:cNvPr id="10242" name="Picture 2" descr="C:\Users\Jean-Marc\Desktop\IMAG03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" y="1729846"/>
            <a:ext cx="9141962" cy="512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154" y="146258"/>
            <a:ext cx="3810000" cy="3810000"/>
          </a:xfrm>
          <a:prstGeom prst="rect">
            <a:avLst/>
          </a:prstGeom>
          <a:solidFill>
            <a:srgbClr val="FF0000"/>
          </a:solidFill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048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41070" y="-20082"/>
            <a:ext cx="3978462" cy="593195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0000"/>
                </a:solidFill>
              </a:rPr>
              <a:t>Étangs d’</a:t>
            </a:r>
            <a:r>
              <a:rPr lang="fr-FR" sz="2800" dirty="0" err="1" smtClean="0">
                <a:solidFill>
                  <a:srgbClr val="000000"/>
                </a:solidFill>
              </a:rPr>
              <a:t>Asciaghju</a:t>
            </a:r>
            <a:endParaRPr lang="fr-FR" sz="2800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24262" y="649313"/>
            <a:ext cx="596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Deux étangs </a:t>
            </a:r>
            <a:r>
              <a:rPr lang="fr-FR" dirty="0">
                <a:solidFill>
                  <a:srgbClr val="FFFFFF"/>
                </a:solidFill>
              </a:rPr>
              <a:t>l</a:t>
            </a:r>
            <a:r>
              <a:rPr lang="fr-FR" dirty="0" smtClean="0">
                <a:solidFill>
                  <a:srgbClr val="FFFFFF"/>
                </a:solidFill>
              </a:rPr>
              <a:t>agunaires saumâtres au sud de </a:t>
            </a:r>
            <a:r>
              <a:rPr lang="fr-FR" dirty="0" err="1" smtClean="0">
                <a:solidFill>
                  <a:srgbClr val="FFFFFF"/>
                </a:solidFill>
              </a:rPr>
              <a:t>Palombaggia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1026" name="Picture 2" descr="C:\Users\Jean-Marc\Desktop\IMG_11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915" y="1299338"/>
            <a:ext cx="7437967" cy="535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12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124295"/>
            <a:ext cx="2509969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Althenia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filiformis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Potamogetonaceae</a:t>
            </a:r>
            <a:r>
              <a:rPr lang="fr-FR" sz="2000" b="1" i="1" dirty="0" smtClean="0"/>
              <a:t>)</a:t>
            </a:r>
            <a:endParaRPr lang="fr-FR" sz="2000" b="1" i="1" dirty="0"/>
          </a:p>
        </p:txBody>
      </p:sp>
      <p:pic>
        <p:nvPicPr>
          <p:cNvPr id="4" name="Espace réservé du contenu 3" descr="Althenia filiformis-IMGP146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209457"/>
            <a:ext cx="9446109" cy="5648544"/>
          </a:xfrm>
        </p:spPr>
      </p:pic>
      <p:pic>
        <p:nvPicPr>
          <p:cNvPr id="5" name="Image 4" descr="Capture d’écran 2017-09-08 à 18.23.3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143" y="2359933"/>
            <a:ext cx="3758991" cy="44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64002" y="274638"/>
            <a:ext cx="4922798" cy="708046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Ruppia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maritima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Ruppiaceae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Ruppia maritima-IMGP1459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 r="-4"/>
          <a:stretch>
            <a:fillRect/>
          </a:stretch>
        </p:blipFill>
        <p:spPr>
          <a:xfrm rot="16200000" flipV="1">
            <a:off x="-80212" y="2097479"/>
            <a:ext cx="5760383" cy="3167989"/>
          </a:xfrm>
        </p:spPr>
      </p:pic>
      <p:pic>
        <p:nvPicPr>
          <p:cNvPr id="3074" name="Picture 2" descr="C:\Users\Jean-Marc\Desktop\2793f816aabcd3494e4e68b9c43ecab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1231" y="1099049"/>
            <a:ext cx="3166769" cy="532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60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81565" y="274638"/>
            <a:ext cx="3405234" cy="753401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Au bord de la lagune </a:t>
            </a:r>
            <a:endParaRPr lang="fr-FR" sz="2400" b="1" dirty="0"/>
          </a:p>
        </p:txBody>
      </p:sp>
      <p:pic>
        <p:nvPicPr>
          <p:cNvPr id="4" name="Espace réservé du contenu 3" descr="Carex extensa-135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" r="-266"/>
          <a:stretch/>
        </p:blipFill>
        <p:spPr>
          <a:xfrm>
            <a:off x="0" y="0"/>
            <a:ext cx="5157658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3190623" y="6475842"/>
            <a:ext cx="221485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prstClr val="black"/>
                </a:solidFill>
              </a:rPr>
              <a:t>Carex </a:t>
            </a:r>
            <a:r>
              <a:rPr lang="fr-FR" b="1" i="1" dirty="0" err="1" smtClean="0">
                <a:solidFill>
                  <a:prstClr val="black"/>
                </a:solidFill>
              </a:rPr>
              <a:t>extensa</a:t>
            </a:r>
            <a:endParaRPr lang="fr-FR" b="1" i="1" dirty="0">
              <a:solidFill>
                <a:prstClr val="black"/>
              </a:solidFill>
            </a:endParaRPr>
          </a:p>
        </p:txBody>
      </p:sp>
      <p:pic>
        <p:nvPicPr>
          <p:cNvPr id="6" name="Image 5" descr="Carex extensa-IMGP136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158" y="1347331"/>
            <a:ext cx="3041641" cy="56655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000" y="1028039"/>
            <a:ext cx="4122753" cy="412275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0896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0196" y="274638"/>
            <a:ext cx="4135802" cy="500785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fr-FR" sz="2800" b="1" dirty="0" smtClean="0">
                <a:solidFill>
                  <a:srgbClr val="000000"/>
                </a:solidFill>
              </a:rPr>
              <a:t> </a:t>
            </a:r>
            <a:r>
              <a:rPr lang="fr-FR" sz="2800" b="1" dirty="0">
                <a:solidFill>
                  <a:srgbClr val="000000"/>
                </a:solidFill>
              </a:rPr>
              <a:t>E</a:t>
            </a:r>
            <a:r>
              <a:rPr lang="fr-FR" sz="2800" b="1" dirty="0" smtClean="0">
                <a:solidFill>
                  <a:srgbClr val="000000"/>
                </a:solidFill>
              </a:rPr>
              <a:t>xcursion aux îles </a:t>
            </a:r>
            <a:r>
              <a:rPr lang="fr-FR" sz="2800" b="1" dirty="0" err="1" smtClean="0">
                <a:solidFill>
                  <a:srgbClr val="000000"/>
                </a:solidFill>
              </a:rPr>
              <a:t>Lavezzi</a:t>
            </a:r>
            <a:endParaRPr lang="fr-FR" sz="2800" b="1" dirty="0">
              <a:solidFill>
                <a:srgbClr val="000000"/>
              </a:solidFill>
            </a:endParaRPr>
          </a:p>
        </p:txBody>
      </p:sp>
      <p:pic>
        <p:nvPicPr>
          <p:cNvPr id="4" name="Espace réservé du contenu 3" descr="ïles Lavezzi -IMGP147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898394"/>
            <a:ext cx="9029773" cy="5959607"/>
          </a:xfrm>
        </p:spPr>
      </p:pic>
      <p:sp>
        <p:nvSpPr>
          <p:cNvPr id="5" name="ZoneTexte 4"/>
          <p:cNvSpPr txBox="1"/>
          <p:nvPr/>
        </p:nvSpPr>
        <p:spPr>
          <a:xfrm>
            <a:off x="457200" y="1456018"/>
            <a:ext cx="428226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prstClr val="black"/>
                </a:solidFill>
              </a:rPr>
              <a:t>Départ en bateau de Bonifacio par une forte houle (20 à 30 minutes de navigation)</a:t>
            </a:r>
            <a:endParaRPr lang="fr-F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5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17-11-26 à 11.44.12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86" b="5486"/>
          <a:stretch>
            <a:fillRect/>
          </a:stretch>
        </p:blipFill>
        <p:spPr>
          <a:xfrm>
            <a:off x="-1485555" y="112379"/>
            <a:ext cx="11139257" cy="7057475"/>
          </a:xfrm>
        </p:spPr>
      </p:pic>
      <p:sp>
        <p:nvSpPr>
          <p:cNvPr id="3" name="ZoneTexte 2"/>
          <p:cNvSpPr txBox="1"/>
          <p:nvPr/>
        </p:nvSpPr>
        <p:spPr>
          <a:xfrm>
            <a:off x="5091082" y="0"/>
            <a:ext cx="22589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Les îles </a:t>
            </a:r>
            <a:r>
              <a:rPr lang="fr-FR" sz="2400" b="1" dirty="0" err="1" smtClean="0">
                <a:solidFill>
                  <a:prstClr val="black"/>
                </a:solidFill>
              </a:rPr>
              <a:t>Lavezzi</a:t>
            </a:r>
            <a:endParaRPr lang="fr-FR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8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ïles Lavezzi-IMGP154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1"/>
          <a:stretch/>
        </p:blipFill>
        <p:spPr>
          <a:xfrm>
            <a:off x="-139396" y="-662782"/>
            <a:ext cx="6117942" cy="4525963"/>
          </a:xfrm>
        </p:spPr>
      </p:pic>
      <p:sp>
        <p:nvSpPr>
          <p:cNvPr id="3" name="Cadre 2"/>
          <p:cNvSpPr/>
          <p:nvPr/>
        </p:nvSpPr>
        <p:spPr>
          <a:xfrm>
            <a:off x="5994034" y="205279"/>
            <a:ext cx="3149965" cy="2489903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prstClr val="black"/>
                </a:solidFill>
              </a:rPr>
              <a:t>Archipel d’îlots et de récifs granitiques situés au sud-est de Bonifacio. L’île principale (</a:t>
            </a:r>
            <a:r>
              <a:rPr lang="fr-FR" sz="2000" b="1" dirty="0" err="1" smtClean="0">
                <a:solidFill>
                  <a:prstClr val="black"/>
                </a:solidFill>
              </a:rPr>
              <a:t>Lavezzu</a:t>
            </a:r>
            <a:r>
              <a:rPr lang="fr-FR" sz="2000" b="1" dirty="0" smtClean="0">
                <a:solidFill>
                  <a:prstClr val="black"/>
                </a:solidFill>
              </a:rPr>
              <a:t>) est à 4 km de la côte.</a:t>
            </a:r>
            <a:endParaRPr lang="fr-FR" sz="2000" b="1" dirty="0">
              <a:solidFill>
                <a:prstClr val="black"/>
              </a:solidFill>
            </a:endParaRPr>
          </a:p>
        </p:txBody>
      </p:sp>
      <p:sp>
        <p:nvSpPr>
          <p:cNvPr id="4" name="Cadre 3"/>
          <p:cNvSpPr/>
          <p:nvPr/>
        </p:nvSpPr>
        <p:spPr>
          <a:xfrm>
            <a:off x="-30977" y="4321586"/>
            <a:ext cx="9174976" cy="52664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prstClr val="black"/>
                </a:solidFill>
              </a:rPr>
              <a:t>Altitude :  39 m, superficie : 200 ha, point le plus méridional de la France métropolitaine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5" name="Cadre 4"/>
          <p:cNvSpPr/>
          <p:nvPr/>
        </p:nvSpPr>
        <p:spPr>
          <a:xfrm>
            <a:off x="1" y="5266448"/>
            <a:ext cx="8255349" cy="61183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prstClr val="black"/>
                </a:solidFill>
              </a:rPr>
              <a:t>En 1855, ces îles furent le théâtre du naufrage  de la frégate « la Sémillante »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7" name="Cadre 6"/>
          <p:cNvSpPr/>
          <p:nvPr/>
        </p:nvSpPr>
        <p:spPr>
          <a:xfrm>
            <a:off x="-30977" y="6211308"/>
            <a:ext cx="4290304" cy="584731"/>
          </a:xfrm>
          <a:prstGeom prst="frame">
            <a:avLst>
              <a:gd name="adj1" fmla="val 177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prstClr val="black"/>
                </a:solidFill>
              </a:rPr>
              <a:t>Depuis 1982, c’est une réserve naturelle</a:t>
            </a:r>
            <a:endParaRPr lang="fr-F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6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̈les Lavezzi -IMGP1708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764459" y="-382093"/>
            <a:ext cx="12620941" cy="7240093"/>
          </a:xfrm>
        </p:spPr>
      </p:pic>
      <p:sp>
        <p:nvSpPr>
          <p:cNvPr id="5" name="ZoneTexte 4"/>
          <p:cNvSpPr txBox="1"/>
          <p:nvPr/>
        </p:nvSpPr>
        <p:spPr>
          <a:xfrm>
            <a:off x="2045424" y="449521"/>
            <a:ext cx="391103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C’est la 2</a:t>
            </a:r>
            <a:r>
              <a:rPr lang="fr-FR" baseline="30000" dirty="0" smtClean="0">
                <a:solidFill>
                  <a:prstClr val="black"/>
                </a:solidFill>
              </a:rPr>
              <a:t>e</a:t>
            </a:r>
            <a:r>
              <a:rPr lang="fr-FR" dirty="0" smtClean="0">
                <a:solidFill>
                  <a:prstClr val="black"/>
                </a:solidFill>
              </a:rPr>
              <a:t> plus grande île de l’archipel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3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uphorbia cuneifolia 473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8198"/>
          <a:stretch/>
        </p:blipFill>
        <p:spPr>
          <a:xfrm>
            <a:off x="278189" y="-661753"/>
            <a:ext cx="8475738" cy="960013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01118" y="30912"/>
            <a:ext cx="4959273" cy="6231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3600" i="1" dirty="0" err="1" smtClean="0"/>
              <a:t>Euphorbia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cuneifolia</a:t>
            </a:r>
            <a:r>
              <a:rPr lang="fr-FR" sz="3600" i="1" dirty="0" smtClean="0"/>
              <a:t> </a:t>
            </a:r>
            <a:endParaRPr lang="fr-FR" sz="3600" i="1" dirty="0"/>
          </a:p>
        </p:txBody>
      </p:sp>
      <p:pic>
        <p:nvPicPr>
          <p:cNvPr id="5" name="Image 4" descr="Euphorbia cuneifolia 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57" y="653142"/>
            <a:ext cx="3592287" cy="3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3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5106" y="0"/>
            <a:ext cx="3681693" cy="9448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2400" b="1" i="1" dirty="0" err="1" smtClean="0"/>
              <a:t>Asphodelus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ramosus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1800" dirty="0" smtClean="0"/>
              <a:t>(</a:t>
            </a:r>
            <a:r>
              <a:rPr lang="fr-FR" sz="1800" dirty="0" err="1" smtClean="0"/>
              <a:t>Xanthorrhoeaceae</a:t>
            </a:r>
            <a:r>
              <a:rPr lang="fr-FR" sz="1800" dirty="0" smtClean="0"/>
              <a:t>)</a:t>
            </a:r>
            <a:endParaRPr lang="fr-FR" sz="1800" dirty="0"/>
          </a:p>
        </p:txBody>
      </p:sp>
      <p:pic>
        <p:nvPicPr>
          <p:cNvPr id="4" name="Espace réservé du contenu 3" descr="Asphodelus ramosus-IMGP158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9" t="-2547"/>
          <a:stretch/>
        </p:blipFill>
        <p:spPr>
          <a:xfrm>
            <a:off x="0" y="-480177"/>
            <a:ext cx="5005107" cy="7493072"/>
          </a:xfrm>
        </p:spPr>
      </p:pic>
      <p:pic>
        <p:nvPicPr>
          <p:cNvPr id="5" name="Image 4" descr="Asphodelus ramosus-IMGP158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660" y="1417638"/>
            <a:ext cx="4330781" cy="408537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7" name="Image 6" descr="Asphodelus ramosus-IMGP158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660" y="1130737"/>
            <a:ext cx="4320973" cy="5278065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517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olypogon subspathaceus-IMGP1503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890982" y="1"/>
            <a:ext cx="14067625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7625" y="1"/>
            <a:ext cx="4324810" cy="803749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fr-FR" sz="2000" b="1" i="1" dirty="0" err="1" smtClean="0"/>
              <a:t>Polypogon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subspathaceus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Poaceae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91124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50558" y="-139486"/>
            <a:ext cx="2793442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Nananthea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perpusilla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Asteraceae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Nananthea perpusilla-IMGP1547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343566" y="1269926"/>
            <a:ext cx="10160847" cy="5588074"/>
          </a:xfrm>
        </p:spPr>
      </p:pic>
      <p:pic>
        <p:nvPicPr>
          <p:cNvPr id="8" name="Image 7" descr="Capture d’écran 2017-09-07 à 14.54.4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49" y="139406"/>
            <a:ext cx="4483411" cy="4991446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3" name="Cadre 2"/>
          <p:cNvSpPr/>
          <p:nvPr/>
        </p:nvSpPr>
        <p:spPr>
          <a:xfrm>
            <a:off x="7078226" y="2385390"/>
            <a:ext cx="2065773" cy="1920705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prstClr val="black"/>
                </a:solidFill>
              </a:rPr>
              <a:t>Dans les abris sous roche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85060" y="818848"/>
            <a:ext cx="318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Endémique Corse-Sardaigne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2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06822" y="274638"/>
            <a:ext cx="3537177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Aristolochia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rotundifolia</a:t>
            </a:r>
            <a:r>
              <a:rPr lang="fr-FR" sz="2000" b="1" i="1" dirty="0" smtClean="0"/>
              <a:t> </a:t>
            </a:r>
            <a:r>
              <a:rPr lang="fr-FR" sz="2000" b="1" dirty="0" err="1" smtClean="0"/>
              <a:t>subs</a:t>
            </a:r>
            <a:r>
              <a:rPr lang="fr-FR" sz="2000" dirty="0" err="1" smtClean="0"/>
              <a:t>p</a:t>
            </a:r>
            <a:r>
              <a:rPr lang="fr-FR" sz="2000" dirty="0" smtClean="0"/>
              <a:t>. </a:t>
            </a:r>
            <a:r>
              <a:rPr lang="fr-FR" sz="2000" b="1" i="1" dirty="0" err="1" smtClean="0"/>
              <a:t>insularis</a:t>
            </a:r>
            <a:endParaRPr lang="fr-FR" sz="2000" b="1" i="1" dirty="0"/>
          </a:p>
        </p:txBody>
      </p:sp>
      <p:pic>
        <p:nvPicPr>
          <p:cNvPr id="4" name="Espace réservé du contenu 3" descr="Aristolochia rotundifolia ssp. insularis-IMGP156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77" y="0"/>
            <a:ext cx="5297055" cy="6970299"/>
          </a:xfrm>
        </p:spPr>
      </p:pic>
      <p:sp>
        <p:nvSpPr>
          <p:cNvPr id="3" name="ZoneTexte 2"/>
          <p:cNvSpPr txBox="1"/>
          <p:nvPr/>
        </p:nvSpPr>
        <p:spPr>
          <a:xfrm>
            <a:off x="5328032" y="1417638"/>
            <a:ext cx="336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Endémique Corse-Sardaigne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Cadre 4"/>
          <p:cNvSpPr/>
          <p:nvPr/>
        </p:nvSpPr>
        <p:spPr>
          <a:xfrm>
            <a:off x="6091317" y="2753314"/>
            <a:ext cx="2597519" cy="1921700"/>
          </a:xfrm>
          <a:prstGeom prst="frame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prstClr val="black"/>
                </a:solidFill>
              </a:rPr>
              <a:t>Se distingue de la sous-espèce</a:t>
            </a:r>
            <a:r>
              <a:rPr lang="fr-FR" sz="1600" b="1" i="1" dirty="0" smtClean="0">
                <a:solidFill>
                  <a:prstClr val="black"/>
                </a:solidFill>
              </a:rPr>
              <a:t> </a:t>
            </a:r>
            <a:r>
              <a:rPr lang="fr-FR" sz="1600" b="1" i="1" dirty="0" err="1" smtClean="0">
                <a:solidFill>
                  <a:prstClr val="black"/>
                </a:solidFill>
              </a:rPr>
              <a:t>rotunda</a:t>
            </a:r>
            <a:r>
              <a:rPr lang="fr-FR" sz="1600" b="1" i="1" dirty="0" smtClean="0">
                <a:solidFill>
                  <a:prstClr val="black"/>
                </a:solidFill>
              </a:rPr>
              <a:t> </a:t>
            </a:r>
            <a:r>
              <a:rPr lang="fr-FR" sz="1600" b="1" dirty="0" smtClean="0">
                <a:solidFill>
                  <a:prstClr val="black"/>
                </a:solidFill>
              </a:rPr>
              <a:t>par sa souche fusiforme</a:t>
            </a:r>
            <a:endParaRPr lang="fr-FR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0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49148" y="274638"/>
            <a:ext cx="3477670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Elatine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macropoda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Elatinaceae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Elatine macropoda-îles Lavezzi-IMGP174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86" b="-486"/>
          <a:stretch/>
        </p:blipFill>
        <p:spPr>
          <a:xfrm>
            <a:off x="66014" y="1253067"/>
            <a:ext cx="9077986" cy="5604934"/>
          </a:xfrm>
        </p:spPr>
      </p:pic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497986032"/>
              </p:ext>
            </p:extLst>
          </p:nvPr>
        </p:nvGraphicFramePr>
        <p:xfrm>
          <a:off x="661222" y="34946"/>
          <a:ext cx="4674394" cy="3975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1628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7666380" cy="76663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6339" y="46463"/>
            <a:ext cx="4530846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Spergularia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heldreichii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Caryophyllaceae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223" y="248668"/>
            <a:ext cx="3810000" cy="38100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6380" y="4421734"/>
            <a:ext cx="1363959" cy="159935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174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2826" y="274638"/>
            <a:ext cx="3761174" cy="556864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Spergularia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macrorhiza</a:t>
            </a:r>
            <a:endParaRPr lang="fr-FR" sz="2000" b="1" i="1" dirty="0"/>
          </a:p>
        </p:txBody>
      </p:sp>
      <p:pic>
        <p:nvPicPr>
          <p:cNvPr id="4" name="Espace réservé du contenu 3" descr="Spergularia macrorhiza-ïles Lavezzi-IMGP1685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1204" y="946778"/>
            <a:ext cx="10748429" cy="5911222"/>
          </a:xfrm>
        </p:spPr>
      </p:pic>
      <p:sp>
        <p:nvSpPr>
          <p:cNvPr id="5" name="ZoneTexte 4"/>
          <p:cNvSpPr txBox="1"/>
          <p:nvPr/>
        </p:nvSpPr>
        <p:spPr>
          <a:xfrm>
            <a:off x="347767" y="453546"/>
            <a:ext cx="436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Endémique Corse-Sardaigne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8" name="Image 7" descr="img-001643327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61" y="946778"/>
            <a:ext cx="6108601" cy="418207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625" y="1552413"/>
            <a:ext cx="4028297" cy="2940657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3290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Limonium lambinonii-ïles Lavezzi-IMGP160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1796" y="274638"/>
            <a:ext cx="3262204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2000" b="1" i="1" dirty="0" err="1" smtClean="0"/>
              <a:t>Limonium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lambinonii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Plumbaginaceae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6" name="Image 5" descr="Limonium lambinonii-ïles Lavezzi-IMGP161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92" y="2068750"/>
            <a:ext cx="4477932" cy="4113727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5" name="Image 4" descr="Limonium lambinonii-ïles Lavezzi-IMGP164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27" y="1786301"/>
            <a:ext cx="4899156" cy="4396176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0959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52931" y="274638"/>
            <a:ext cx="2600691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Daucus </a:t>
            </a:r>
            <a:r>
              <a:rPr lang="fr-FR" sz="2000" b="1" i="1" dirty="0" err="1" smtClean="0"/>
              <a:t>carota</a:t>
            </a:r>
            <a:r>
              <a:rPr lang="fr-FR" sz="2000" b="1" i="1" dirty="0" smtClean="0"/>
              <a:t> </a:t>
            </a:r>
            <a:r>
              <a:rPr lang="fr-FR" sz="2000" b="1" dirty="0" err="1" smtClean="0"/>
              <a:t>subsp</a:t>
            </a:r>
            <a:r>
              <a:rPr lang="fr-FR" sz="2000" b="1" dirty="0" smtClean="0"/>
              <a:t>. </a:t>
            </a:r>
            <a:r>
              <a:rPr lang="fr-FR" sz="2000" b="1" i="1" dirty="0" err="1" smtClean="0"/>
              <a:t>commutatus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Apiaceae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Oenanthe globulosa-IMGP151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0945"/>
            <a:ext cx="6426127" cy="6978945"/>
          </a:xfrm>
        </p:spPr>
      </p:pic>
      <p:pic>
        <p:nvPicPr>
          <p:cNvPr id="6" name="Image 5" descr="Oenanthe globulosa-IMGP151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93" y="1908930"/>
            <a:ext cx="4880076" cy="4079744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5" name="Image 4" descr="Daucus commutatus-IMGP156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18" y="534286"/>
            <a:ext cx="4314732" cy="3840111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5884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Oenanthe globulosa-IMGP17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984" y="1412197"/>
            <a:ext cx="4159018" cy="4269924"/>
          </a:xfrm>
          <a:prstGeom prst="rect">
            <a:avLst/>
          </a:prstGeom>
        </p:spPr>
      </p:pic>
      <p:pic>
        <p:nvPicPr>
          <p:cNvPr id="12" name="Image 11" descr="Oenanthe globulosa-.Portugal-DSC0645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984983" cy="5172879"/>
          </a:xfrm>
          <a:prstGeom prst="rect">
            <a:avLst/>
          </a:prstGeom>
        </p:spPr>
      </p:pic>
      <p:sp>
        <p:nvSpPr>
          <p:cNvPr id="13" name="Rectangle avec flèche vers le haut 12"/>
          <p:cNvSpPr/>
          <p:nvPr/>
        </p:nvSpPr>
        <p:spPr>
          <a:xfrm>
            <a:off x="0" y="5336902"/>
            <a:ext cx="4839286" cy="1093101"/>
          </a:xfrm>
          <a:prstGeom prst="upArrow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0000"/>
                </a:solidFill>
              </a:rPr>
              <a:t>Pas d’involucre mais involucelle présent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8" name="Rectangle avec flèche vers le haut 7"/>
          <p:cNvSpPr/>
          <p:nvPr/>
        </p:nvSpPr>
        <p:spPr>
          <a:xfrm>
            <a:off x="4694590" y="5537839"/>
            <a:ext cx="4449412" cy="69122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FFFF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prstClr val="black"/>
                </a:solidFill>
              </a:rPr>
              <a:t>Fruit globuleux couronné par les sépales subulés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828178" y="149132"/>
            <a:ext cx="26006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i="1" dirty="0" err="1" smtClean="0">
                <a:solidFill>
                  <a:prstClr val="black"/>
                </a:solidFill>
              </a:rPr>
              <a:t>Oenanthe</a:t>
            </a:r>
            <a:r>
              <a:rPr lang="fr-FR" sz="2000" b="1" i="1" dirty="0" smtClean="0">
                <a:solidFill>
                  <a:prstClr val="black"/>
                </a:solidFill>
              </a:rPr>
              <a:t> </a:t>
            </a:r>
            <a:r>
              <a:rPr lang="fr-FR" sz="2000" b="1" i="1" dirty="0" err="1" smtClean="0">
                <a:solidFill>
                  <a:prstClr val="black"/>
                </a:solidFill>
              </a:rPr>
              <a:t>globulosa</a:t>
            </a:r>
            <a:r>
              <a:rPr lang="fr-FR" sz="2000" b="1" i="1" dirty="0" smtClean="0">
                <a:solidFill>
                  <a:prstClr val="black"/>
                </a:solidFill>
              </a:rPr>
              <a:t/>
            </a:r>
            <a:br>
              <a:rPr lang="fr-FR" sz="2000" b="1" i="1" dirty="0" smtClean="0">
                <a:solidFill>
                  <a:prstClr val="black"/>
                </a:solidFill>
              </a:rPr>
            </a:br>
            <a:r>
              <a:rPr lang="fr-FR" sz="2000" b="1" i="1" dirty="0" smtClean="0">
                <a:solidFill>
                  <a:prstClr val="black"/>
                </a:solidFill>
              </a:rPr>
              <a:t> </a:t>
            </a:r>
            <a:r>
              <a:rPr lang="fr-FR" sz="2000" b="1" dirty="0" smtClean="0">
                <a:solidFill>
                  <a:prstClr val="black"/>
                </a:solidFill>
              </a:rPr>
              <a:t>(</a:t>
            </a:r>
            <a:r>
              <a:rPr lang="fr-FR" sz="2000" b="1" dirty="0" err="1" smtClean="0">
                <a:solidFill>
                  <a:prstClr val="black"/>
                </a:solidFill>
              </a:rPr>
              <a:t>Apiaceae</a:t>
            </a:r>
            <a:r>
              <a:rPr lang="fr-FR" sz="2000" b="1" dirty="0" smtClean="0">
                <a:solidFill>
                  <a:prstClr val="black"/>
                </a:solidFill>
              </a:rPr>
              <a:t>)</a:t>
            </a:r>
            <a:endParaRPr lang="fr-FR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6741</TotalTime>
  <Words>6109</Words>
  <Application>Microsoft Office PowerPoint</Application>
  <PresentationFormat>Affichage à l'écran (4:3)</PresentationFormat>
  <Paragraphs>637</Paragraphs>
  <Slides>139</Slides>
  <Notes>132</Notes>
  <HiddenSlides>0</HiddenSlides>
  <MMClips>0</MMClips>
  <ScaleCrop>false</ScaleCrop>
  <HeadingPairs>
    <vt:vector size="6" baseType="variant">
      <vt:variant>
        <vt:lpstr>Thème</vt:lpstr>
      </vt:variant>
      <vt:variant>
        <vt:i4>8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139</vt:i4>
      </vt:variant>
    </vt:vector>
  </HeadingPairs>
  <TitlesOfParts>
    <vt:vector size="149" baseType="lpstr">
      <vt:lpstr>Thème Office</vt:lpstr>
      <vt:lpstr>1_Thème Office</vt:lpstr>
      <vt:lpstr>2_Thème Office</vt:lpstr>
      <vt:lpstr>3_Thème Office</vt:lpstr>
      <vt:lpstr>4_Thème Office</vt:lpstr>
      <vt:lpstr>5_Thème Office</vt:lpstr>
      <vt:lpstr>6_Thème Office</vt:lpstr>
      <vt:lpstr>7_Thème Office</vt:lpstr>
      <vt:lpstr>Document</vt:lpstr>
      <vt:lpstr>Feuille de calcul</vt:lpstr>
      <vt:lpstr>Présentation PowerPoint</vt:lpstr>
      <vt:lpstr>Bungalows du maquis </vt:lpstr>
      <vt:lpstr>Présentation PowerPoint</vt:lpstr>
      <vt:lpstr>Ranunculus ophioglossifolius </vt:lpstr>
      <vt:lpstr>Ranunculus muricatus  </vt:lpstr>
      <vt:lpstr>Ranunculus sardous </vt:lpstr>
      <vt:lpstr>Ranunculus parviflorus </vt:lpstr>
      <vt:lpstr>Lythrum junceum</vt:lpstr>
      <vt:lpstr>Euphorbia cuneifolia </vt:lpstr>
      <vt:lpstr>Trifolium strictum</vt:lpstr>
      <vt:lpstr>Lysimachia (ex. Anagallis ) arvensis ssp.latifolia </vt:lpstr>
      <vt:lpstr>Medicago murex </vt:lpstr>
      <vt:lpstr>Petrorhagia velutina</vt:lpstr>
      <vt:lpstr>Plage de Favona </vt:lpstr>
      <vt:lpstr>Anchusa crispa </vt:lpstr>
      <vt:lpstr>Hypecoum procumbens</vt:lpstr>
      <vt:lpstr>Hypericum australe</vt:lpstr>
      <vt:lpstr>Papaver somniferum ssp. setigerum</vt:lpstr>
      <vt:lpstr>Arrêt repas </vt:lpstr>
      <vt:lpstr>Stachys glutinosa </vt:lpstr>
      <vt:lpstr>Paronychia echinulata</vt:lpstr>
      <vt:lpstr>Vicia altissima </vt:lpstr>
      <vt:lpstr>Station de Tarcu</vt:lpstr>
      <vt:lpstr>Cala Rossa</vt:lpstr>
      <vt:lpstr> Sesamoides spathulifolia </vt:lpstr>
      <vt:lpstr>Rocade de Porto-Vecchio</vt:lpstr>
      <vt:lpstr>Ranunculus macrophyllus. macrophyllus  </vt:lpstr>
      <vt:lpstr>Ranunculus macrophyllus </vt:lpstr>
      <vt:lpstr> station service rocade Porto vecchio</vt:lpstr>
      <vt:lpstr>Bonifacio, oliveraie près de Funtanaccia</vt:lpstr>
      <vt:lpstr>Cynoglossum creticum</vt:lpstr>
      <vt:lpstr>Phelipanche nana</vt:lpstr>
      <vt:lpstr>Sur le calcaire de Corcone </vt:lpstr>
      <vt:lpstr>Quelques arbres ou arbustes du maquis </vt:lpstr>
      <vt:lpstr>Achillea ligustica </vt:lpstr>
      <vt:lpstr>Ammoides pusilla</vt:lpstr>
      <vt:lpstr>Rhagadiolus stellatus </vt:lpstr>
      <vt:lpstr>Tuberaria praecox </vt:lpstr>
      <vt:lpstr>Falaises de Pertusato</vt:lpstr>
      <vt:lpstr>Pallenis maritima </vt:lpstr>
      <vt:lpstr>Astragalus terraccianoi</vt:lpstr>
      <vt:lpstr>Camphorosma monspeliaca</vt:lpstr>
      <vt:lpstr>Limonium obtusifolium </vt:lpstr>
      <vt:lpstr>arrêt pique-nique dans le golfe de Sperone</vt:lpstr>
      <vt:lpstr>Helichrysum italicum ssp.microphyllum</vt:lpstr>
      <vt:lpstr>Hypochaeris achyrophorus </vt:lpstr>
      <vt:lpstr>Plage de Sperone </vt:lpstr>
      <vt:lpstr>Erodium corsicum</vt:lpstr>
      <vt:lpstr>Kundmannia sicula </vt:lpstr>
      <vt:lpstr>La montagne  Arrêt 1 L’Ospedale </vt:lpstr>
      <vt:lpstr>Helleborus argutifolius  </vt:lpstr>
      <vt:lpstr>Lamium bifidum</vt:lpstr>
      <vt:lpstr>Présentation PowerPoint</vt:lpstr>
      <vt:lpstr>Présentation PowerPoint</vt:lpstr>
      <vt:lpstr>Anemone apennina </vt:lpstr>
      <vt:lpstr>Brimeura fastigiata </vt:lpstr>
      <vt:lpstr>Euphorbes </vt:lpstr>
      <vt:lpstr>Euphorbia semiperfoliata</vt:lpstr>
      <vt:lpstr>Col de Bavella : 1218 m</vt:lpstr>
      <vt:lpstr>Pinus nigra ssp.laricio</vt:lpstr>
      <vt:lpstr> </vt:lpstr>
      <vt:lpstr>  Arenaria balearica   </vt:lpstr>
      <vt:lpstr>Barbarea rupicola</vt:lpstr>
      <vt:lpstr>Quelques “petites plantes“ </vt:lpstr>
      <vt:lpstr>Et ensuite….</vt:lpstr>
      <vt:lpstr>Herborisation en Corse du SUD</vt:lpstr>
      <vt:lpstr>Présentation PowerPoint</vt:lpstr>
      <vt:lpstr>Succowia balearica (Brassicaceae)</vt:lpstr>
      <vt:lpstr>Asparagus albus (Asparagaceae) </vt:lpstr>
      <vt:lpstr>Bellium bellidioides  (Asteraceae)</vt:lpstr>
      <vt:lpstr>Limonium contortirameum  (Plombaginaceae)</vt:lpstr>
      <vt:lpstr>Allium commutatum  (Amaryllidaceae)</vt:lpstr>
      <vt:lpstr>Dans la lagune aux oiseaux (Arje Vecchie) :</vt:lpstr>
      <vt:lpstr>Eudianthe laeta (Caryophyllaceae)</vt:lpstr>
      <vt:lpstr>Palombaggia</vt:lpstr>
      <vt:lpstr>La Punta di Colombara :</vt:lpstr>
      <vt:lpstr>A la Punta di Colombara : Silene velutina</vt:lpstr>
      <vt:lpstr>Vicia elegantissima</vt:lpstr>
      <vt:lpstr>Serapias nurrica</vt:lpstr>
      <vt:lpstr>Juniperus oxycedrus subsp. macrocarpa</vt:lpstr>
      <vt:lpstr>Juniperus phoenicea subsp. turbinata aplati par le vent…</vt:lpstr>
      <vt:lpstr>Étangs d’Asciaghju</vt:lpstr>
      <vt:lpstr>Althenia filiformis  (Potamogetonaceae)</vt:lpstr>
      <vt:lpstr>Ruppia maritima  (Ruppiaceae)</vt:lpstr>
      <vt:lpstr>Au bord de la lagune </vt:lpstr>
      <vt:lpstr> Excursion aux îles Lavezzi</vt:lpstr>
      <vt:lpstr>Présentation PowerPoint</vt:lpstr>
      <vt:lpstr>Présentation PowerPoint</vt:lpstr>
      <vt:lpstr>Présentation PowerPoint</vt:lpstr>
      <vt:lpstr>Asphodelus ramosus (Xanthorrhoeaceae)</vt:lpstr>
      <vt:lpstr>Polypogon subspathaceus (Poaceae)</vt:lpstr>
      <vt:lpstr>Nananthea perpusilla (Asteraceae)</vt:lpstr>
      <vt:lpstr>Aristolochia rotundifolia subsp. insularis</vt:lpstr>
      <vt:lpstr>Elatine macropoda (Elatinaceae)</vt:lpstr>
      <vt:lpstr>Spergularia heldreichii (Caryophyllaceae)</vt:lpstr>
      <vt:lpstr>Spergularia macrorhiza</vt:lpstr>
      <vt:lpstr>Limonium lambinonii  (Plumbaginaceae)</vt:lpstr>
      <vt:lpstr>Daucus carota subsp. commutatus  (Apiaceae)</vt:lpstr>
      <vt:lpstr>Présentation PowerPoint</vt:lpstr>
      <vt:lpstr>Présentation PowerPoint</vt:lpstr>
      <vt:lpstr>Ipomoea sagittata (Convolvulaceae)</vt:lpstr>
      <vt:lpstr>Imperata cylindrica (Poaceae)</vt:lpstr>
      <vt:lpstr>Galium verrucosum </vt:lpstr>
      <vt:lpstr>Cymbalaria aequitriloba subsp.aequitriloba (Plantaginaceae)</vt:lpstr>
      <vt:lpstr>Présentation PowerPoint</vt:lpstr>
      <vt:lpstr> La Tonnara</vt:lpstr>
      <vt:lpstr>Tamarix africana</vt:lpstr>
      <vt:lpstr>Aeonium arboreum</vt:lpstr>
      <vt:lpstr>Filago tyrrhenica (Asteraceae)</vt:lpstr>
      <vt:lpstr>Genista corsica</vt:lpstr>
      <vt:lpstr>Orobanche sanguinea</vt:lpstr>
      <vt:lpstr>Radiola linoides (Linaceae)</vt:lpstr>
      <vt:lpstr>Solenopsis laurentia (Campanulaceae)</vt:lpstr>
      <vt:lpstr>Silene succulenta subsp. corsica </vt:lpstr>
      <vt:lpstr>Limonium bonifaciense (Plumbaginaceae)</vt:lpstr>
      <vt:lpstr>Sur la commune de Pianottoli :  de nombreux trèfles </vt:lpstr>
      <vt:lpstr>Helosciadium crassipes (Apiaceae)</vt:lpstr>
      <vt:lpstr>Présentation PowerPoint</vt:lpstr>
      <vt:lpstr> à la Punta Calcina… </vt:lpstr>
      <vt:lpstr>Dorycnopsis gerardii  (Fabaceae)</vt:lpstr>
      <vt:lpstr>Malva cretica</vt:lpstr>
      <vt:lpstr>Crupina crupinastrum  (Asteraceae)</vt:lpstr>
      <vt:lpstr>La flore des mares temporaires : </vt:lpstr>
      <vt:lpstr>Elatine brochonii  (Elatinaceae)</vt:lpstr>
      <vt:lpstr>Illecebrum verticillatum (Caryophyllaceae) (Caryophyllaceae)</vt:lpstr>
      <vt:lpstr>Lythrum borystenicum  (Lythraceae)</vt:lpstr>
      <vt:lpstr>Centaurium maritimum (Gentianaceae)</vt:lpstr>
      <vt:lpstr>Isolepis pseudosetacea (Cyperaceae)</vt:lpstr>
      <vt:lpstr>Exaculum pusillum (Gentianaceae)</vt:lpstr>
      <vt:lpstr>Cicendia filiformis (Gentianaceae)</vt:lpstr>
      <vt:lpstr>Sedum andegavense (Crassulaceae)</vt:lpstr>
      <vt:lpstr>Lythrum hyssopifolia (Lythraceae)</vt:lpstr>
      <vt:lpstr>Anthyllis hermanniae (Fabaceae) </vt:lpstr>
      <vt:lpstr>Jasione montana (Campanulaceae)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marie-thérèse mein</dc:creator>
  <cp:lastModifiedBy>Jean-Luc Macqueron</cp:lastModifiedBy>
  <cp:revision>365</cp:revision>
  <dcterms:created xsi:type="dcterms:W3CDTF">2017-08-18T12:14:44Z</dcterms:created>
  <dcterms:modified xsi:type="dcterms:W3CDTF">2018-01-14T10:17:55Z</dcterms:modified>
</cp:coreProperties>
</file>